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51"/>
  </p:notesMasterIdLst>
  <p:handoutMasterIdLst>
    <p:handoutMasterId r:id="rId52"/>
  </p:handoutMasterIdLst>
  <p:sldIdLst>
    <p:sldId id="308" r:id="rId2"/>
    <p:sldId id="309" r:id="rId3"/>
    <p:sldId id="310" r:id="rId4"/>
    <p:sldId id="311" r:id="rId5"/>
    <p:sldId id="313" r:id="rId6"/>
    <p:sldId id="256" r:id="rId7"/>
    <p:sldId id="257" r:id="rId8"/>
    <p:sldId id="258" r:id="rId9"/>
    <p:sldId id="312" r:id="rId10"/>
    <p:sldId id="314" r:id="rId11"/>
    <p:sldId id="315" r:id="rId12"/>
    <p:sldId id="316" r:id="rId13"/>
    <p:sldId id="259" r:id="rId14"/>
    <p:sldId id="317" r:id="rId15"/>
    <p:sldId id="318" r:id="rId16"/>
    <p:sldId id="319" r:id="rId17"/>
    <p:sldId id="320" r:id="rId18"/>
    <p:sldId id="270" r:id="rId19"/>
    <p:sldId id="321" r:id="rId20"/>
    <p:sldId id="271" r:id="rId21"/>
    <p:sldId id="322" r:id="rId22"/>
    <p:sldId id="273" r:id="rId23"/>
    <p:sldId id="348" r:id="rId24"/>
    <p:sldId id="323" r:id="rId25"/>
    <p:sldId id="324" r:id="rId26"/>
    <p:sldId id="326" r:id="rId27"/>
    <p:sldId id="325" r:id="rId28"/>
    <p:sldId id="327" r:id="rId29"/>
    <p:sldId id="261" r:id="rId30"/>
    <p:sldId id="329" r:id="rId31"/>
    <p:sldId id="330" r:id="rId32"/>
    <p:sldId id="331" r:id="rId33"/>
    <p:sldId id="332" r:id="rId34"/>
    <p:sldId id="334" r:id="rId35"/>
    <p:sldId id="337" r:id="rId36"/>
    <p:sldId id="276" r:id="rId37"/>
    <p:sldId id="335" r:id="rId38"/>
    <p:sldId id="338" r:id="rId39"/>
    <p:sldId id="341" r:id="rId40"/>
    <p:sldId id="350" r:id="rId41"/>
    <p:sldId id="351" r:id="rId42"/>
    <p:sldId id="352" r:id="rId43"/>
    <p:sldId id="353" r:id="rId44"/>
    <p:sldId id="354" r:id="rId45"/>
    <p:sldId id="355" r:id="rId46"/>
    <p:sldId id="345" r:id="rId47"/>
    <p:sldId id="277" r:id="rId48"/>
    <p:sldId id="286" r:id="rId49"/>
    <p:sldId id="34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7" autoAdjust="0"/>
  </p:normalViewPr>
  <p:slideViewPr>
    <p:cSldViewPr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D7EBC0-4430-4570-BCA9-E81843B5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0FA8287-7EE7-4C9A-9DB1-55A6CABDFA65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2DDB719-CFDC-4E15-B308-28553C65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18095-9726-48A2-82D1-9C1003D6DBF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93953-76EF-4792-B37C-A4F5E3F9FA9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AD95B-FAAC-4F43-8989-7923ABE9914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56B6B5-8D59-45DE-BB90-E0223CF2863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8466D-A746-4428-93C0-B4B80AB9FCA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5D2E2-F8C2-4B82-8AF2-0224063B959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00B2-E663-474B-A649-78F4C66F214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91CC8-CBB5-421B-9746-105D354B0DE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87A55-E0CA-4C9C-A8DE-DB8844B7B6E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A7223-9F5E-4CBA-8C49-E8F1D366B29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DC9C2-BAB9-46B8-9765-38042721E66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EE5B3A-AE47-4883-9296-E13F38E746B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4DDA5-18A8-4E9B-B335-5E568B86726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DF135C-8C92-4B58-9B5A-B62D0F2DA33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E8830-6A5F-4220-BE2C-AEE9BDE5990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50DB57-DCB9-49C6-886B-A4671C8904D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B4276-48C1-4639-A4F7-D811FA03A8E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D033B-78AB-44CA-94BB-1E3D3444B2B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CF0627-8862-484B-B7E6-7F8DAC802C9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82067-9510-4A0B-B336-61D36BFBC41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ED781-26DD-4BCB-8438-308224D56D5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B61F18-22D1-4BAD-841C-039F7CD8282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03FA7-2859-4D62-B032-66D2A3B18C1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620AC-8F40-489E-B343-24AC067CCF0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6D7DA9-84CD-4F39-9E98-70D914FED95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D5756-A83B-4C5A-A42C-0FA6B7A206E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D8AFC-14C9-4960-93AB-D6B5972D17DD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09F26-014B-4E16-A93D-0DE544506DA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7843E2-D88E-4224-BE4A-E8CFB86D12C5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837CC-7DB3-4E6F-980E-78F78A5A4B9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1F84A-85C4-4A07-9343-32A6DC2537E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95C21-FCC6-4CD3-A37E-CEC9A715F01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9E54A-FEB6-469A-8381-177A25DA03F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F82D2-F635-4EBE-A236-38297460D60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74E0D-8045-46E8-AC7E-1ED6715DDEC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00D20-3DD0-4681-B464-8E20F0D15052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A440E-31E5-453C-9CF4-62936F04B82B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A9A7F8-C85A-452B-AE5F-AB774BC0CF47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CD371-5F05-4ABC-B274-E55E78294D2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F39AE-17C0-4C49-8BA2-E28618E3EFAF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B96F7-9B95-45F3-878C-66E199BADA32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B5C711-CD0D-448C-8A2C-7AFC2FCC0032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2AF019-9087-4B14-82BA-BEE9511C22AA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675E58-EF32-44FA-9A0C-AA8BD7C149C7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8910A-F4D1-4F0F-B6D1-E7E7148354B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08147-F746-45C9-85F0-9D1F418CE27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C033F4-BC5B-42BA-A0F4-41DBA3E9E95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5BFFA-B664-4962-82E7-E909A1A70D4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11AA6-E21B-4974-8460-DD7EB03BEEE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CC06-8C73-4F6E-9C67-E88E562F2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25E6-0ED5-4A61-93C5-61C2C84AA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9D9D-CA68-415D-9129-3D2338F70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4A4E-4447-4386-BF0E-CD4BEFABB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F2B8-8A29-4F5E-89A0-D24907335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D25F-A34D-403D-95BD-2F93D4749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246B-DE9A-47FD-B01D-807821865E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9748-347E-4B5D-A5AE-509535E3D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40E5-EFD2-4B26-A802-7A10B899E4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C16C-7DCE-4D60-A6B1-C0A4DEAEF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7293-EA2B-4C29-B69D-ED1CE4126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2690-0092-4B51-8E4A-823DAE66F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B006B0C-1353-46BE-A074-0B7C83733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124200"/>
            <a:ext cx="8610600" cy="1470025"/>
          </a:xfrm>
        </p:spPr>
        <p:txBody>
          <a:bodyPr/>
          <a:lstStyle/>
          <a:p>
            <a:pPr eaLnBrk="1" hangingPunct="1"/>
            <a:r>
              <a:rPr lang="en-US" sz="5400" dirty="0"/>
              <a:t>Back Education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7391400" cy="762000"/>
          </a:xfrm>
        </p:spPr>
        <p:txBody>
          <a:bodyPr/>
          <a:lstStyle/>
          <a:p>
            <a:pPr eaLnBrk="1" hangingPunct="1"/>
            <a:r>
              <a:rPr lang="en-US" dirty="0"/>
              <a:t>Presented by Achieva Health</a:t>
            </a:r>
          </a:p>
        </p:txBody>
      </p:sp>
      <p:pic>
        <p:nvPicPr>
          <p:cNvPr id="16387" name="Picture 8" descr="Achieva Logo  Letter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7565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Core Muscles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Abdominals and Erector Spinae support spine.</a:t>
            </a:r>
          </a:p>
          <a:p>
            <a:pPr eaLnBrk="1" hangingPunct="1"/>
            <a:r>
              <a:rPr lang="en-US"/>
              <a:t>Key postural muscles.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 b="14186"/>
          <a:stretch>
            <a:fillRect/>
          </a:stretch>
        </p:blipFill>
        <p:spPr bwMode="auto">
          <a:xfrm>
            <a:off x="1905000" y="3276600"/>
            <a:ext cx="54864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Spinal Cord &amp; Nerves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4495800" cy="4648200"/>
          </a:xfrm>
        </p:spPr>
        <p:txBody>
          <a:bodyPr/>
          <a:lstStyle/>
          <a:p>
            <a:pPr eaLnBrk="1" hangingPunct="1"/>
            <a:r>
              <a:rPr lang="en-US" sz="2500"/>
              <a:t>Spinal cord travels down from brain in vertebral canal.</a:t>
            </a:r>
          </a:p>
          <a:p>
            <a:pPr eaLnBrk="1" hangingPunct="1"/>
            <a:r>
              <a:rPr lang="en-US" sz="2500"/>
              <a:t>Motor nerves travel out from brain, through spinal cord to body.</a:t>
            </a:r>
          </a:p>
          <a:p>
            <a:pPr eaLnBrk="1" hangingPunct="1"/>
            <a:r>
              <a:rPr lang="en-US" sz="2500"/>
              <a:t>Sensory nerves travel </a:t>
            </a:r>
            <a:br>
              <a:rPr lang="en-US" sz="2500"/>
            </a:br>
            <a:r>
              <a:rPr lang="en-US" sz="2500"/>
              <a:t>up from body, through </a:t>
            </a:r>
            <a:br>
              <a:rPr lang="en-US" sz="2500"/>
            </a:br>
            <a:r>
              <a:rPr lang="en-US" sz="2500"/>
              <a:t>spinal cord to brain.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936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 Posture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5335587" cy="4114800"/>
          </a:xfrm>
        </p:spPr>
        <p:txBody>
          <a:bodyPr/>
          <a:lstStyle/>
          <a:p>
            <a:pPr eaLnBrk="1" hangingPunct="1"/>
            <a:r>
              <a:rPr lang="en-US"/>
              <a:t>Requires:</a:t>
            </a:r>
          </a:p>
          <a:p>
            <a:pPr lvl="1" eaLnBrk="1" hangingPunct="1"/>
            <a:r>
              <a:rPr lang="en-US"/>
              <a:t>Alignment of vertebrae.</a:t>
            </a:r>
          </a:p>
          <a:p>
            <a:pPr lvl="1" eaLnBrk="1" hangingPunct="1"/>
            <a:r>
              <a:rPr lang="en-US"/>
              <a:t>Strength and flexibility of muscles and ligaments.</a:t>
            </a:r>
          </a:p>
          <a:p>
            <a:pPr lvl="1" eaLnBrk="1" hangingPunct="1"/>
            <a:r>
              <a:rPr lang="en-US"/>
              <a:t>Proper body mechanics.</a:t>
            </a:r>
          </a:p>
          <a:p>
            <a:pPr lvl="1" eaLnBrk="1" hangingPunct="1"/>
            <a:r>
              <a:rPr lang="en-US"/>
              <a:t>Even distribution of body weight.</a:t>
            </a:r>
          </a:p>
          <a:p>
            <a:pPr lvl="1" eaLnBrk="1" hangingPunct="1"/>
            <a:r>
              <a:rPr lang="en-US"/>
              <a:t>Maintenance of natural spine curvatures.</a:t>
            </a:r>
          </a:p>
          <a:p>
            <a:pPr lvl="1" eaLnBrk="1" hangingPunct="1"/>
            <a:endParaRPr lang="en-US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18605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685801" y="304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2"/>
                </a:solidFill>
                <a:latin typeface="Calibri" pitchFamily="34" charset="0"/>
              </a:rPr>
              <a:t>Proper Posture</a:t>
            </a:r>
            <a:endParaRPr lang="en-CA" sz="3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1143000" y="19050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Involves spine in Double </a:t>
            </a:r>
            <a:r>
              <a:rPr lang="en-US" sz="2900">
                <a:latin typeface="Tahoma" pitchFamily="34" charset="0"/>
              </a:rPr>
              <a:t>“</a:t>
            </a:r>
            <a:r>
              <a:rPr lang="en-US" sz="2900"/>
              <a:t>S</a:t>
            </a:r>
            <a:r>
              <a:rPr lang="en-US" sz="2900">
                <a:latin typeface="Tahoma" pitchFamily="34" charset="0"/>
              </a:rPr>
              <a:t>”</a:t>
            </a:r>
            <a:r>
              <a:rPr lang="en-US" sz="2900"/>
              <a:t> Curvature: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Provides flexibility and </a:t>
            </a:r>
            <a:br>
              <a:rPr lang="en-US" sz="2500"/>
            </a:br>
            <a:r>
              <a:rPr lang="en-US" sz="2500"/>
              <a:t>absorbs shock.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Evenly distributes weight.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4 Curves: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Cervical and Lumbar </a:t>
            </a:r>
            <a:br>
              <a:rPr lang="en-US" sz="2500"/>
            </a:br>
            <a:r>
              <a:rPr lang="en-US" sz="2500"/>
              <a:t>= Lordotic Curve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Thoracic and Sacral </a:t>
            </a:r>
            <a:br>
              <a:rPr lang="en-US" sz="2500"/>
            </a:br>
            <a:r>
              <a:rPr lang="en-US" sz="2500"/>
              <a:t>= Kyphotic Curve</a:t>
            </a:r>
            <a:endParaRPr lang="en-CA" sz="2500" i="1"/>
          </a:p>
        </p:txBody>
      </p:sp>
      <p:pic>
        <p:nvPicPr>
          <p:cNvPr id="40963" name="Picture 7" descr="vertebral 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514600"/>
            <a:ext cx="1527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 Posture – Standing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2439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/>
              <a:t>Shoulders, hips and ankles are level.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Knees slightly bent.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Spine in Double “S” Curve.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Chin up, shoulders back, knees relaxed.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Even distribution of weight through feet.</a:t>
            </a:r>
            <a:endParaRPr lang="en-US" sz="2100"/>
          </a:p>
          <a:p>
            <a:pPr eaLnBrk="1" hangingPunct="1"/>
            <a:endParaRPr lang="en-US" sz="250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38600"/>
            <a:ext cx="2443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 Posture – Sitting</a:t>
            </a: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295400" y="1828800"/>
            <a:ext cx="7620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Firm surface, straight back chair.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Sit far back in chair with feet flat on floor.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Ankles, knees, hips at 90</a:t>
            </a:r>
            <a:r>
              <a:rPr lang="en-US" sz="2500">
                <a:latin typeface="Arial" charset="0"/>
                <a:cs typeface="Arial" charset="0"/>
              </a:rPr>
              <a:t>° angles.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Avoid prolonged sitting.</a:t>
            </a: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36576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 Posture – Sleeping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/>
              <a:t>Firm mattress.</a:t>
            </a:r>
          </a:p>
          <a:p>
            <a:pPr eaLnBrk="1" hangingPunct="1"/>
            <a:r>
              <a:rPr lang="en-US" sz="2500"/>
              <a:t>Sleep on side with pillows between knees.</a:t>
            </a:r>
          </a:p>
          <a:p>
            <a:pPr eaLnBrk="1" hangingPunct="1"/>
            <a:r>
              <a:rPr lang="en-US" sz="2500"/>
              <a:t>Sleep on back with pillow under knees.</a:t>
            </a:r>
          </a:p>
          <a:p>
            <a:pPr eaLnBrk="1" hangingPunct="1"/>
            <a:r>
              <a:rPr lang="en-US" sz="2500"/>
              <a:t>Avoid sleeping on stomach.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100"/>
          </a:p>
          <a:p>
            <a:pPr eaLnBrk="1" hangingPunct="1"/>
            <a:endParaRPr lang="en-US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3886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Back Injuries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3811587" cy="5030787"/>
          </a:xfrm>
        </p:spPr>
        <p:txBody>
          <a:bodyPr/>
          <a:lstStyle/>
          <a:p>
            <a:pPr eaLnBrk="1" hangingPunct="1"/>
            <a:r>
              <a:rPr lang="en-US" dirty="0"/>
              <a:t>Spinal Abnormalities</a:t>
            </a:r>
          </a:p>
          <a:p>
            <a:pPr eaLnBrk="1" hangingPunct="1"/>
            <a:r>
              <a:rPr lang="en-US" dirty="0"/>
              <a:t>Fractures / Osteoporosis</a:t>
            </a:r>
          </a:p>
          <a:p>
            <a:pPr eaLnBrk="1" hangingPunct="1"/>
            <a:r>
              <a:rPr lang="en-US" dirty="0"/>
              <a:t>Disc Injuries</a:t>
            </a:r>
          </a:p>
          <a:p>
            <a:pPr eaLnBrk="1" hangingPunct="1"/>
            <a:r>
              <a:rPr lang="en-US" dirty="0"/>
              <a:t>Arthritis / Ligament Sprains</a:t>
            </a:r>
          </a:p>
          <a:p>
            <a:pPr eaLnBrk="1" hangingPunct="1"/>
            <a:r>
              <a:rPr lang="en-US" dirty="0"/>
              <a:t>Muscle Strains</a:t>
            </a:r>
          </a:p>
          <a:p>
            <a:pPr eaLnBrk="1" hangingPunct="1"/>
            <a:r>
              <a:rPr lang="en-US" dirty="0"/>
              <a:t>Nerve Damage</a:t>
            </a:r>
          </a:p>
          <a:p>
            <a:pPr eaLnBrk="1" hangingPunct="1"/>
            <a:endParaRPr lang="en-US" dirty="0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030538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ChangeArrowheads="1"/>
          </p:cNvSpPr>
          <p:nvPr/>
        </p:nvSpPr>
        <p:spPr bwMode="auto">
          <a:xfrm>
            <a:off x="685800" y="609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Spinal Abnormalities</a:t>
            </a: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71600" y="19050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Kyphosis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Increased thoracic curvature – hunchback.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Often due to osteoporosis / age / medications.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Spinal Abnormalities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/>
              <a:t>Scoliosis</a:t>
            </a:r>
          </a:p>
          <a:p>
            <a:pPr lvl="1" eaLnBrk="1" hangingPunct="1"/>
            <a:r>
              <a:rPr lang="en-US" sz="2100"/>
              <a:t>Lateral curvature of the spine.</a:t>
            </a:r>
          </a:p>
          <a:p>
            <a:pPr lvl="1" eaLnBrk="1" hangingPunct="1"/>
            <a:r>
              <a:rPr lang="en-US" sz="2100"/>
              <a:t>Structural = due to abnormal vertebrae and does not disappear with bending.</a:t>
            </a:r>
          </a:p>
          <a:p>
            <a:pPr lvl="1" eaLnBrk="1" hangingPunct="1"/>
            <a:r>
              <a:rPr lang="en-US" sz="2100"/>
              <a:t>Functional = usually due to muscular imbalance and disappears with forward bending.</a:t>
            </a:r>
          </a:p>
          <a:p>
            <a:pPr eaLnBrk="1" hangingPunct="1"/>
            <a:endParaRPr lang="en-US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98963"/>
            <a:ext cx="28956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</a:t>
            </a:r>
          </a:p>
          <a:p>
            <a:pPr eaLnBrk="1" hangingPunct="1"/>
            <a:r>
              <a:rPr lang="en-US" dirty="0"/>
              <a:t>Anatomy Review</a:t>
            </a:r>
          </a:p>
          <a:p>
            <a:pPr eaLnBrk="1" hangingPunct="1"/>
            <a:r>
              <a:rPr lang="en-US" dirty="0"/>
              <a:t>Proper Posture</a:t>
            </a:r>
          </a:p>
          <a:p>
            <a:pPr eaLnBrk="1" hangingPunct="1"/>
            <a:r>
              <a:rPr lang="en-US" dirty="0"/>
              <a:t>Back Injuries</a:t>
            </a:r>
          </a:p>
          <a:p>
            <a:pPr eaLnBrk="1" hangingPunct="1"/>
            <a:r>
              <a:rPr lang="en-US" dirty="0"/>
              <a:t>Injury Prevention</a:t>
            </a:r>
          </a:p>
          <a:p>
            <a:pPr eaLnBrk="1" hangingPunct="1"/>
            <a:r>
              <a:rPr lang="en-US" dirty="0"/>
              <a:t>The Role of Exercise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381001" y="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Spinal Abnormalities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3716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Lordosis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Exaggerated lumbar curve.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Caused by weakened abdominal muscles and tight back muscles.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Causes posterior stress and low back pain.</a:t>
            </a: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 b="10527"/>
          <a:stretch>
            <a:fillRect/>
          </a:stretch>
        </p:blipFill>
        <p:spPr bwMode="auto">
          <a:xfrm>
            <a:off x="2667000" y="3657600"/>
            <a:ext cx="4343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Vertebral Fractures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Compression fractures due to trauma or osteoporosis.</a:t>
            </a:r>
          </a:p>
          <a:p>
            <a:pPr lvl="1" eaLnBrk="1" hangingPunct="1"/>
            <a:r>
              <a:rPr lang="en-US"/>
              <a:t>Osteoporosis = loss of bone mineral density leading to weakness in bones.</a:t>
            </a:r>
          </a:p>
          <a:p>
            <a:pPr eaLnBrk="1" hangingPunct="1"/>
            <a:r>
              <a:rPr lang="en-US"/>
              <a:t>Causes loss of height, </a:t>
            </a:r>
            <a:br>
              <a:rPr lang="en-US"/>
            </a:br>
            <a:r>
              <a:rPr lang="en-US"/>
              <a:t>chronic back pain, </a:t>
            </a:r>
            <a:br>
              <a:rPr lang="en-US"/>
            </a:br>
            <a:r>
              <a:rPr lang="en-US"/>
              <a:t>breathing difficulties, </a:t>
            </a:r>
            <a:br>
              <a:rPr lang="en-US"/>
            </a:br>
            <a:r>
              <a:rPr lang="en-US"/>
              <a:t>kyphosis.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246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ChangeArrowheads="1"/>
          </p:cNvSpPr>
          <p:nvPr/>
        </p:nvSpPr>
        <p:spPr bwMode="auto">
          <a:xfrm>
            <a:off x="1350963" y="609600"/>
            <a:ext cx="7793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Disc Injuries</a:t>
            </a:r>
            <a:endParaRPr lang="en-CA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1219200" y="1752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/>
              <a:t>Prolonged loading of spine can rupture fibers of the disc and lead to degeneration.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/>
              <a:t>Incomplete Herniation: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i="1" dirty="0"/>
              <a:t>Protruding disc</a:t>
            </a:r>
            <a:endParaRPr lang="en-US" sz="21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Nucleus begins to leak through </a:t>
            </a:r>
            <a:br>
              <a:rPr lang="en-US" sz="2000" dirty="0"/>
            </a:br>
            <a:r>
              <a:rPr lang="en-US" sz="2000" dirty="0"/>
              <a:t>annulus.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i="1" dirty="0"/>
              <a:t>Prolapsed disc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Completely through fibers.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/>
              <a:t>Complete Herniation: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i="1" dirty="0"/>
              <a:t>Extruded disc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Material moves into the </a:t>
            </a:r>
            <a:br>
              <a:rPr lang="en-US" sz="2000" dirty="0"/>
            </a:br>
            <a:r>
              <a:rPr lang="en-US" sz="2000" dirty="0"/>
              <a:t>Spinal Canal.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i="1" dirty="0"/>
              <a:t>Sequestered disc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Material separated from the disc.</a:t>
            </a:r>
          </a:p>
        </p:txBody>
      </p:sp>
      <p:pic>
        <p:nvPicPr>
          <p:cNvPr id="593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38400"/>
            <a:ext cx="24844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 Injuries (Continued)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/>
              <a:t>Lumbar disc injuries most common: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/>
              <a:t>L</a:t>
            </a:r>
            <a:r>
              <a:rPr lang="en-US" sz="1900" baseline="-25000"/>
              <a:t>4</a:t>
            </a:r>
            <a:r>
              <a:rPr lang="en-US" sz="1900"/>
              <a:t>-L</a:t>
            </a:r>
            <a:r>
              <a:rPr lang="en-US" sz="1900" baseline="-25000"/>
              <a:t>5</a:t>
            </a:r>
            <a:r>
              <a:rPr lang="en-US" sz="1900"/>
              <a:t> and L</a:t>
            </a:r>
            <a:r>
              <a:rPr lang="en-US" sz="1900" baseline="-25000"/>
              <a:t>5</a:t>
            </a:r>
            <a:r>
              <a:rPr lang="en-US" sz="1900"/>
              <a:t>-S</a:t>
            </a:r>
            <a:r>
              <a:rPr lang="en-US" sz="1900" baseline="-25000"/>
              <a:t>1.</a:t>
            </a:r>
          </a:p>
          <a:p>
            <a:pPr eaLnBrk="1" hangingPunct="1"/>
            <a:r>
              <a:rPr lang="en-US" sz="2500"/>
              <a:t>Symptoms include:</a:t>
            </a:r>
          </a:p>
          <a:p>
            <a:pPr lvl="1" eaLnBrk="1" hangingPunct="1"/>
            <a:r>
              <a:rPr lang="en-US" sz="2100"/>
              <a:t>sudden aching in the back or neck.</a:t>
            </a:r>
          </a:p>
          <a:p>
            <a:pPr lvl="1" eaLnBrk="1" hangingPunct="1"/>
            <a:r>
              <a:rPr lang="en-US" sz="2100"/>
              <a:t>Inability to straighten back without extreme pain.</a:t>
            </a:r>
          </a:p>
          <a:p>
            <a:pPr lvl="1" eaLnBrk="1" hangingPunct="1"/>
            <a:r>
              <a:rPr lang="en-US" sz="2100"/>
              <a:t>Numbness, tingling, or weakness in one or both arms or legs.</a:t>
            </a:r>
          </a:p>
          <a:p>
            <a:pPr lvl="1" eaLnBrk="1" hangingPunct="1"/>
            <a:r>
              <a:rPr lang="en-US" sz="2100"/>
              <a:t>Pain that radiates into the legs.</a:t>
            </a:r>
          </a:p>
          <a:p>
            <a:pPr lvl="1" eaLnBrk="1" hangingPunct="1"/>
            <a:r>
              <a:rPr lang="en-US" sz="2100"/>
              <a:t>Muscle weakness.</a:t>
            </a:r>
          </a:p>
          <a:p>
            <a:pPr lvl="1" eaLnBrk="1" hangingPunct="1"/>
            <a:r>
              <a:rPr lang="en-US" sz="2100"/>
              <a:t>Bladder problems.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Arthritis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6787" cy="2973387"/>
          </a:xfrm>
        </p:spPr>
        <p:txBody>
          <a:bodyPr/>
          <a:lstStyle/>
          <a:p>
            <a:pPr eaLnBrk="1" hangingPunct="1"/>
            <a:r>
              <a:rPr lang="en-US" sz="2500"/>
              <a:t>Caused by aging, improper posture, poor body mechanics.</a:t>
            </a:r>
          </a:p>
          <a:p>
            <a:pPr eaLnBrk="1" hangingPunct="1"/>
            <a:r>
              <a:rPr lang="en-US" sz="2500"/>
              <a:t>Characterized by degeneration and wearing away of intervertebral discs.</a:t>
            </a:r>
          </a:p>
          <a:p>
            <a:pPr eaLnBrk="1" hangingPunct="1"/>
            <a:r>
              <a:rPr lang="en-US" sz="2500"/>
              <a:t>Leads to bone on bone contact.</a:t>
            </a:r>
          </a:p>
          <a:p>
            <a:pPr eaLnBrk="1" hangingPunct="1"/>
            <a:r>
              <a:rPr lang="en-US" sz="2500"/>
              <a:t>Osteophyte formation possible. 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5295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Ligament Sprains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Caused by improper posture, poor body mechanics or injury.</a:t>
            </a:r>
          </a:p>
          <a:p>
            <a:pPr eaLnBrk="1" hangingPunct="1"/>
            <a:r>
              <a:rPr lang="en-US"/>
              <a:t>Leads to pain, tenderness, stiffness and weakness.</a:t>
            </a:r>
          </a:p>
        </p:txBody>
      </p:sp>
      <p:pic>
        <p:nvPicPr>
          <p:cNvPr id="65539" name="Picture 6" descr="strai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124200" y="3962400"/>
            <a:ext cx="27432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Muscle strains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Caused by improper posture, poor body mechanics, strength and flexibility imbalances or injury.</a:t>
            </a:r>
          </a:p>
          <a:p>
            <a:pPr eaLnBrk="1" hangingPunct="1"/>
            <a:r>
              <a:rPr lang="en-US"/>
              <a:t>Leads to pain, tenderness, stiffness and weakness.</a:t>
            </a:r>
          </a:p>
          <a:p>
            <a:pPr eaLnBrk="1" hangingPunct="1"/>
            <a:endParaRPr lang="en-US"/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91000"/>
            <a:ext cx="2365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Spinal Cord Injury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4116387" cy="4344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/>
              <a:t>Caused by improper posture, poor body mechanics or injury.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Can cause feelings of pain, numbness, tingling, burning.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Difficult to diagnose as symptoms may be felt at area different from injured site.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Eg. Sciatica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 b="4504"/>
          <a:stretch>
            <a:fillRect/>
          </a:stretch>
        </p:blipFill>
        <p:spPr bwMode="auto">
          <a:xfrm>
            <a:off x="5791200" y="18288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Injury Prevention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Maintaining Proper Posture</a:t>
            </a:r>
          </a:p>
          <a:p>
            <a:pPr eaLnBrk="1" hangingPunct="1"/>
            <a:r>
              <a:rPr lang="en-US"/>
              <a:t>Correcting Posture</a:t>
            </a:r>
          </a:p>
          <a:p>
            <a:pPr eaLnBrk="1" hangingPunct="1"/>
            <a:r>
              <a:rPr lang="en-US"/>
              <a:t>Proper Body Mechanics</a:t>
            </a:r>
          </a:p>
          <a:p>
            <a:pPr lvl="1" eaLnBrk="1" hangingPunct="1"/>
            <a:r>
              <a:rPr lang="en-US"/>
              <a:t>5 steps for Safe Lifting</a:t>
            </a:r>
          </a:p>
          <a:p>
            <a:pPr eaLnBrk="1" hangingPunct="1"/>
            <a:r>
              <a:rPr lang="en-US"/>
              <a:t>The Role of Exercise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 cstate="print"/>
          <a:srcRect t="35185"/>
          <a:stretch>
            <a:fillRect/>
          </a:stretch>
        </p:blipFill>
        <p:spPr bwMode="auto">
          <a:xfrm>
            <a:off x="6397625" y="4191000"/>
            <a:ext cx="2746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1350963" y="304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Maintaining Proper Posture</a:t>
            </a:r>
            <a:endParaRPr lang="en-CA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1219200" y="18288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Correct posture should be a way of life.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Promote a short rest period daily: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Lie as flat as possible with all joints out straight.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Avoid sitting in low soft chairs: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Ensure there is adequate back rest, hips at right angles, feet flat on the floor.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Stand as tall as possible.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Change positions often.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Introduction</a:t>
            </a:r>
          </a:p>
        </p:txBody>
      </p:sp>
      <p:sp>
        <p:nvSpPr>
          <p:cNvPr id="2048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827213"/>
            <a:ext cx="8150225" cy="4802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80% of population experiences low back pain.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Healthcare workers have highest incidence rate of back injury among all professions, next to only construction workers.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Injury often caused by:</a:t>
            </a:r>
          </a:p>
          <a:p>
            <a:pPr lvl="1" eaLnBrk="1" hangingPunct="1">
              <a:lnSpc>
                <a:spcPct val="80000"/>
              </a:lnSpc>
            </a:pPr>
            <a:r>
              <a:rPr lang="en-CA" dirty="0"/>
              <a:t>Poor posture.</a:t>
            </a:r>
          </a:p>
          <a:p>
            <a:pPr lvl="1" eaLnBrk="1" hangingPunct="1">
              <a:lnSpc>
                <a:spcPct val="80000"/>
              </a:lnSpc>
            </a:pPr>
            <a:r>
              <a:rPr lang="en-CA" dirty="0"/>
              <a:t>Faulty body mechanics.</a:t>
            </a:r>
            <a:endParaRPr lang="en-CA" u="sng" dirty="0"/>
          </a:p>
          <a:p>
            <a:pPr lvl="1" eaLnBrk="1" hangingPunct="1">
              <a:lnSpc>
                <a:spcPct val="80000"/>
              </a:lnSpc>
            </a:pPr>
            <a:r>
              <a:rPr lang="en-CA" dirty="0"/>
              <a:t>Stressful living and working habits.</a:t>
            </a:r>
          </a:p>
          <a:p>
            <a:pPr lvl="1" eaLnBrk="1" hangingPunct="1">
              <a:lnSpc>
                <a:spcPct val="80000"/>
              </a:lnSpc>
            </a:pPr>
            <a:r>
              <a:rPr lang="en-CA" dirty="0"/>
              <a:t>Loss of strength and flexibility.</a:t>
            </a:r>
          </a:p>
          <a:p>
            <a:pPr lvl="1" eaLnBrk="1" hangingPunct="1">
              <a:lnSpc>
                <a:spcPct val="80000"/>
              </a:lnSpc>
            </a:pPr>
            <a:r>
              <a:rPr lang="en-CA" dirty="0"/>
              <a:t>General decline of physical fitness</a:t>
            </a:r>
            <a:r>
              <a:rPr lang="en-US" sz="2000" dirty="0"/>
              <a:t>.</a:t>
            </a:r>
            <a:endParaRPr lang="en-CA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ChangeArrowheads="1"/>
          </p:cNvSpPr>
          <p:nvPr/>
        </p:nvSpPr>
        <p:spPr bwMode="auto">
          <a:xfrm>
            <a:off x="457200" y="0"/>
            <a:ext cx="8534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Correcting Posture</a:t>
            </a:r>
          </a:p>
        </p:txBody>
      </p:sp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1219200" y="19050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Functional Abnormalities can be corrected by: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Stretching tight musculature: 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Anterior Deltoids, Pectoralis Major and Minor.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Strengthening weak musculature: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Latissimus Dorsi, Posterior Deltoids, Abdominals and External Rotators.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Paying close attention to habits: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Carrying purse / backpacks.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Standing posture.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Prolonged sitting.</a:t>
            </a:r>
          </a:p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Sleeping habits.</a:t>
            </a:r>
          </a:p>
        </p:txBody>
      </p:sp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2001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Proper Body Mechanics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2516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/>
              <a:t>Important to maintain proper posture throughout day to avoid injury.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Plan your lifts and the path you wish to follow in advance.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Avoid reaching and twisting.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Ask for assistance with heavy loads: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/>
              <a:t>Eg. Two-person transfer or mechanical lift.</a:t>
            </a:r>
          </a:p>
          <a:p>
            <a:pPr eaLnBrk="1" hangingPunct="1">
              <a:lnSpc>
                <a:spcPct val="80000"/>
              </a:lnSpc>
            </a:pPr>
            <a:endParaRPr lang="en-US" sz="2500"/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06913"/>
            <a:ext cx="62484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Safe Lifting Mechanics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773987" cy="4497387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z="2500"/>
              <a:t>Stand close to the object:</a:t>
            </a:r>
          </a:p>
          <a:p>
            <a:pPr marL="933450" lvl="1" indent="-476250" eaLnBrk="1" hangingPunct="1">
              <a:buFont typeface="Wingdings" pitchFamily="2" charset="2"/>
              <a:buChar char="¡"/>
            </a:pPr>
            <a:r>
              <a:rPr lang="en-US" sz="2100"/>
              <a:t>Avoid reaching.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z="2500"/>
              <a:t>Use a wide base of support:</a:t>
            </a:r>
          </a:p>
          <a:p>
            <a:pPr marL="933450" lvl="1" indent="-476250" eaLnBrk="1" hangingPunct="1">
              <a:buFont typeface="Wingdings" pitchFamily="2" charset="2"/>
              <a:buChar char="¡"/>
            </a:pPr>
            <a:r>
              <a:rPr lang="en-US" sz="2100"/>
              <a:t>Keep feet hip width apart for stability.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z="2500"/>
              <a:t>Use large muscle groups to bend down towards the object:</a:t>
            </a:r>
          </a:p>
          <a:p>
            <a:pPr marL="933450" lvl="1" indent="-476250" eaLnBrk="1" hangingPunct="1">
              <a:buFontTx/>
              <a:buChar char="o"/>
            </a:pPr>
            <a:r>
              <a:rPr lang="en-US" sz="2100"/>
              <a:t>Engage abdominals and stand in proper posture.</a:t>
            </a:r>
          </a:p>
          <a:p>
            <a:pPr marL="933450" lvl="1" indent="-476250" eaLnBrk="1" hangingPunct="1">
              <a:buFontTx/>
              <a:buChar char="o"/>
            </a:pPr>
            <a:r>
              <a:rPr lang="en-US" sz="2100"/>
              <a:t>Use legs and gluteals to crouch and stand up.</a:t>
            </a:r>
          </a:p>
          <a:p>
            <a:pPr marL="933450" lvl="1" indent="-476250" eaLnBrk="1" hangingPunct="1">
              <a:buFontTx/>
              <a:buChar char="o"/>
            </a:pPr>
            <a:r>
              <a:rPr lang="en-US" sz="2100"/>
              <a:t>Perform a slight pelvic tilt to support low back.</a:t>
            </a:r>
          </a:p>
          <a:p>
            <a:pPr marL="933450" lvl="1" indent="-476250" eaLnBrk="1" hangingPunct="1">
              <a:buFontTx/>
              <a:buChar char="o"/>
            </a:pPr>
            <a:r>
              <a:rPr lang="en-US" sz="2100"/>
              <a:t>Keep shoulders back, chin up, spine in neutral.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Safe Lifting Mechanics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None/>
            </a:pPr>
            <a:r>
              <a:rPr lang="en-US"/>
              <a:t>	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370013" y="1827213"/>
            <a:ext cx="76215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500"/>
              <a:t>Lift the object, holding the object close to your body:</a:t>
            </a:r>
          </a:p>
          <a:p>
            <a:pPr marL="933450" lvl="1" indent="-476250">
              <a:spcBef>
                <a:spcPct val="20000"/>
              </a:spcBef>
              <a:buClr>
                <a:schemeClr val="accent2"/>
              </a:buClr>
              <a:buSzPct val="70000"/>
              <a:buFontTx/>
              <a:buChar char="o"/>
            </a:pPr>
            <a:r>
              <a:rPr lang="en-US" sz="2100"/>
              <a:t>Use key muscle groups, keep spine neutral.</a:t>
            </a: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500"/>
              <a:t>Pivot with your feet in the direction you wish to go:</a:t>
            </a:r>
          </a:p>
          <a:p>
            <a:pPr marL="933450" lvl="1" indent="-4762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No twisting, set down the load carefully.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71975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The Role of Exercise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828800"/>
            <a:ext cx="8001000" cy="4724400"/>
          </a:xfrm>
        </p:spPr>
        <p:txBody>
          <a:bodyPr/>
          <a:lstStyle/>
          <a:p>
            <a:pPr eaLnBrk="1" hangingPunct="1"/>
            <a:r>
              <a:rPr lang="en-US" sz="2500"/>
              <a:t>Exercise helps prevent back injury by:</a:t>
            </a:r>
          </a:p>
          <a:p>
            <a:pPr lvl="1" eaLnBrk="1" hangingPunct="1"/>
            <a:r>
              <a:rPr lang="en-US" sz="2100"/>
              <a:t>Encouraging proper posture.</a:t>
            </a:r>
          </a:p>
          <a:p>
            <a:pPr lvl="1" eaLnBrk="1" hangingPunct="1"/>
            <a:r>
              <a:rPr lang="en-US" sz="2100"/>
              <a:t>Maintaining strength and flexibility.</a:t>
            </a:r>
          </a:p>
          <a:p>
            <a:pPr lvl="1" eaLnBrk="1" hangingPunct="1"/>
            <a:r>
              <a:rPr lang="en-US" sz="2100"/>
              <a:t>Improving balance and coordination.</a:t>
            </a:r>
          </a:p>
          <a:p>
            <a:pPr eaLnBrk="1" hangingPunct="1"/>
            <a:r>
              <a:rPr lang="en-US" sz="2500"/>
              <a:t>Exercise and Physiotherapy imperative to treating existing low back pain and / or injury.</a:t>
            </a:r>
          </a:p>
          <a:p>
            <a:pPr eaLnBrk="1" hangingPunct="1"/>
            <a:r>
              <a:rPr lang="en-US" sz="2500"/>
              <a:t>Programs should work towards:</a:t>
            </a:r>
          </a:p>
          <a:p>
            <a:pPr lvl="1" eaLnBrk="1" hangingPunct="1"/>
            <a:r>
              <a:rPr lang="en-US" sz="2100"/>
              <a:t>Relieving muscle tension.</a:t>
            </a:r>
          </a:p>
          <a:p>
            <a:pPr lvl="1" eaLnBrk="1" hangingPunct="1"/>
            <a:r>
              <a:rPr lang="en-US" sz="2100"/>
              <a:t>Restoring motion and balance.</a:t>
            </a:r>
          </a:p>
          <a:p>
            <a:pPr lvl="1" eaLnBrk="1" hangingPunct="1"/>
            <a:r>
              <a:rPr lang="en-US" sz="2100"/>
              <a:t>Developing muscular strength, endurance and </a:t>
            </a:r>
            <a:br>
              <a:rPr lang="en-US" sz="2100"/>
            </a:br>
            <a:r>
              <a:rPr lang="en-US" sz="2100"/>
              <a:t>cardiovascular fitness.</a:t>
            </a:r>
            <a:endParaRPr lang="en-CA" sz="2100"/>
          </a:p>
          <a:p>
            <a:pPr eaLnBrk="1" hangingPunct="1"/>
            <a:endParaRPr lang="en-US" sz="25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Injury Rehabilitation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/>
              <a:t>Without activity: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Muscle and bone atrophy.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Loss of strength and endurance.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Loss of Range of Motion.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Aerobic de-conditioning.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Immobilize for as little as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Engage in active program of stretching, strengthening and aerobic activity: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Start slowly and progress over time!</a:t>
            </a:r>
            <a:endParaRPr lang="en-US"/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3" cstate="print"/>
          <a:srcRect l="3999" r="24001" b="53999"/>
          <a:stretch>
            <a:fillRect/>
          </a:stretch>
        </p:blipFill>
        <p:spPr bwMode="auto">
          <a:xfrm>
            <a:off x="3352800" y="5154613"/>
            <a:ext cx="26670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1350963" y="6858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Low Back Pain Management</a:t>
            </a:r>
            <a:endParaRPr lang="en-CA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1182688" y="2017713"/>
            <a:ext cx="79613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Acute low back pain </a:t>
            </a:r>
            <a:r>
              <a:rPr lang="en-US" sz="1900"/>
              <a:t>(less than 3 months):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Reduce exercise and treat pain.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Resume exercise as soon as possible.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Chronic low back pain </a:t>
            </a:r>
            <a:r>
              <a:rPr lang="en-US" sz="1900"/>
              <a:t>(greater than 3 months):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Usually not due to tissue injury and thus exercise continuously.</a:t>
            </a:r>
            <a:endParaRPr lang="en-CA" sz="25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 Components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802187"/>
          </a:xfrm>
        </p:spPr>
        <p:txBody>
          <a:bodyPr/>
          <a:lstStyle/>
          <a:p>
            <a:pPr eaLnBrk="1" hangingPunct="1"/>
            <a:r>
              <a:rPr lang="en-US" sz="2500"/>
              <a:t>Strength:</a:t>
            </a:r>
          </a:p>
          <a:p>
            <a:pPr lvl="1" eaLnBrk="1" hangingPunct="1"/>
            <a:r>
              <a:rPr lang="en-US" sz="2100"/>
              <a:t>Abdominal and low back strengthening </a:t>
            </a:r>
            <a:br>
              <a:rPr lang="en-US" sz="2100"/>
            </a:br>
            <a:r>
              <a:rPr lang="en-US" sz="2100"/>
              <a:t>(1-3 sets, 10-15 reps, 2-4 days/week).</a:t>
            </a:r>
          </a:p>
          <a:p>
            <a:pPr lvl="1" eaLnBrk="1" hangingPunct="1"/>
            <a:r>
              <a:rPr lang="en-US" sz="2100"/>
              <a:t>Promote muscular symmetry.</a:t>
            </a:r>
          </a:p>
          <a:p>
            <a:pPr eaLnBrk="1" hangingPunct="1"/>
            <a:r>
              <a:rPr lang="en-US" sz="2500"/>
              <a:t>Flexibility: </a:t>
            </a:r>
          </a:p>
          <a:p>
            <a:pPr lvl="1" eaLnBrk="1" hangingPunct="1"/>
            <a:r>
              <a:rPr lang="en-US" sz="2100"/>
              <a:t>Any ROM exercises that do not increase low back pain, holding each stretch for 10-15 seconds, most days per week.</a:t>
            </a:r>
          </a:p>
          <a:p>
            <a:pPr eaLnBrk="1" hangingPunct="1"/>
            <a:r>
              <a:rPr lang="en-US" sz="2500"/>
              <a:t>Aerobic:</a:t>
            </a:r>
          </a:p>
          <a:p>
            <a:pPr lvl="1" eaLnBrk="1" hangingPunct="1"/>
            <a:r>
              <a:rPr lang="en-US" sz="2100"/>
              <a:t>Focus on aerobic conditioning for health – minimum 30 minutes per day at a moderate intensity, most days of the week.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Pelvic Tilt </a:t>
            </a:r>
          </a:p>
        </p:txBody>
      </p:sp>
      <p:sp>
        <p:nvSpPr>
          <p:cNvPr id="921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7213"/>
            <a:ext cx="4035425" cy="4802187"/>
          </a:xfrm>
        </p:spPr>
        <p:txBody>
          <a:bodyPr/>
          <a:lstStyle/>
          <a:p>
            <a:pPr eaLnBrk="1" hangingPunct="1"/>
            <a:r>
              <a:rPr lang="en-US" sz="2000" dirty="0"/>
              <a:t>Sit in a chair, or when driving, or at work in a standing position.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Engage abdominals by flattening your lower back against back of chair or wall if standing.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Hold for 5 seconds.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Release and repeat 5 times.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  <a:p>
            <a:pPr eaLnBrk="1" hangingPunct="1"/>
            <a:endParaRPr lang="en-US" sz="2500" dirty="0"/>
          </a:p>
        </p:txBody>
      </p:sp>
      <p:pic>
        <p:nvPicPr>
          <p:cNvPr id="92163" name="Picture 7"/>
          <p:cNvPicPr>
            <a:picLocks noChangeAspect="1" noChangeArrowheads="1"/>
          </p:cNvPicPr>
          <p:nvPr/>
        </p:nvPicPr>
        <p:blipFill>
          <a:blip r:embed="rId3" cstate="print"/>
          <a:srcRect l="6999" r="3755" b="22867"/>
          <a:stretch>
            <a:fillRect/>
          </a:stretch>
        </p:blipFill>
        <p:spPr bwMode="auto">
          <a:xfrm>
            <a:off x="4876800" y="2209800"/>
            <a:ext cx="4048125" cy="342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Chin Tucks </a:t>
            </a:r>
          </a:p>
        </p:txBody>
      </p:sp>
      <p:sp>
        <p:nvSpPr>
          <p:cNvPr id="942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00200"/>
            <a:ext cx="3579813" cy="4114800"/>
          </a:xfrm>
        </p:spPr>
        <p:txBody>
          <a:bodyPr/>
          <a:lstStyle/>
          <a:p>
            <a:pPr eaLnBrk="1" hangingPunct="1"/>
            <a:r>
              <a:rPr lang="en-US" sz="2500"/>
              <a:t>Sit or stand in proper posture.</a:t>
            </a:r>
          </a:p>
          <a:p>
            <a:pPr eaLnBrk="1" hangingPunct="1"/>
            <a:endParaRPr lang="en-US" sz="2500"/>
          </a:p>
          <a:p>
            <a:pPr eaLnBrk="1" hangingPunct="1"/>
            <a:r>
              <a:rPr lang="en-US" sz="2500"/>
              <a:t>Tuck chin in, pulling head straight back.</a:t>
            </a:r>
          </a:p>
          <a:p>
            <a:pPr eaLnBrk="1" hangingPunct="1"/>
            <a:endParaRPr lang="en-US" sz="2500"/>
          </a:p>
          <a:p>
            <a:pPr eaLnBrk="1" hangingPunct="1"/>
            <a:r>
              <a:rPr lang="en-US" sz="2500"/>
              <a:t>Hold for 5 seconds.</a:t>
            </a:r>
          </a:p>
          <a:p>
            <a:pPr eaLnBrk="1" hangingPunct="1"/>
            <a:endParaRPr lang="en-US" sz="2500"/>
          </a:p>
          <a:p>
            <a:pPr eaLnBrk="1" hangingPunct="1"/>
            <a:r>
              <a:rPr lang="en-US" sz="2500"/>
              <a:t>Release and repeat 5 times.</a:t>
            </a:r>
          </a:p>
        </p:txBody>
      </p:sp>
      <p:pic>
        <p:nvPicPr>
          <p:cNvPr id="94211" name="Picture 4" descr="neck exercises"/>
          <p:cNvPicPr>
            <a:picLocks noChangeAspect="1" noChangeArrowheads="1"/>
          </p:cNvPicPr>
          <p:nvPr/>
        </p:nvPicPr>
        <p:blipFill>
          <a:blip r:embed="rId3" cstate="print"/>
          <a:srcRect l="50146" t="19656" r="25929" b="62607"/>
          <a:stretch>
            <a:fillRect/>
          </a:stretch>
        </p:blipFill>
        <p:spPr bwMode="auto">
          <a:xfrm>
            <a:off x="5181600" y="2057400"/>
            <a:ext cx="3063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Functions of the Spine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7213"/>
            <a:ext cx="4495800" cy="4114800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dirty="0"/>
              <a:t>Supports the trunk and head.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dirty="0"/>
              <a:t>Allows freedom of movement.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dirty="0"/>
              <a:t>Protects the spinal cord.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dirty="0"/>
              <a:t>Acts as a shock absorber.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187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Abdominal Press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914400" y="1827213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/>
              <a:t>Sit in proper posture in a sturdy chair with feet flat on floor.</a:t>
            </a:r>
          </a:p>
          <a:p>
            <a:pPr eaLnBrk="1" hangingPunct="1"/>
            <a:r>
              <a:rPr lang="en-US" sz="2400"/>
              <a:t>Engage abdominals and lift one knee.</a:t>
            </a:r>
          </a:p>
          <a:p>
            <a:pPr eaLnBrk="1" hangingPunct="1"/>
            <a:r>
              <a:rPr lang="en-US" sz="2400"/>
              <a:t>Place both hands on the lifted knee and press down, resisting with your leg.</a:t>
            </a:r>
          </a:p>
          <a:p>
            <a:pPr eaLnBrk="1" hangingPunct="1"/>
            <a:r>
              <a:rPr lang="en-US" sz="2400"/>
              <a:t>Repeat 5 times on each side.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endParaRPr lang="en-US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 cstate="print"/>
          <a:srcRect l="30663"/>
          <a:stretch>
            <a:fillRect/>
          </a:stretch>
        </p:blipFill>
        <p:spPr bwMode="auto">
          <a:xfrm>
            <a:off x="6019800" y="2312988"/>
            <a:ext cx="2819400" cy="3052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Wall Push-up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1066800" y="1827213"/>
            <a:ext cx="4724400" cy="4114800"/>
          </a:xfrm>
        </p:spPr>
        <p:txBody>
          <a:bodyPr/>
          <a:lstStyle/>
          <a:p>
            <a:pPr eaLnBrk="1" hangingPunct="1"/>
            <a:r>
              <a:rPr lang="en-US" sz="2400"/>
              <a:t>Stand in proper posture 30cm away from a wall.</a:t>
            </a:r>
          </a:p>
          <a:p>
            <a:pPr eaLnBrk="1" hangingPunct="1"/>
            <a:r>
              <a:rPr lang="en-US" sz="2400"/>
              <a:t>Place both hands on a wall at shoulder height.</a:t>
            </a:r>
          </a:p>
          <a:p>
            <a:pPr eaLnBrk="1" hangingPunct="1"/>
            <a:r>
              <a:rPr lang="en-US" sz="2400"/>
              <a:t>Slowly bend your elbows and bring your face toward the wall, moving your hips and shoulders forward together. </a:t>
            </a:r>
          </a:p>
          <a:p>
            <a:pPr eaLnBrk="1" hangingPunct="1"/>
            <a:r>
              <a:rPr lang="en-US" sz="2400"/>
              <a:t>Slowly push back to start.</a:t>
            </a:r>
          </a:p>
          <a:p>
            <a:pPr eaLnBrk="1" hangingPunct="1"/>
            <a:r>
              <a:rPr lang="en-US" sz="2400"/>
              <a:t>Advance to push-ups on floor.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endParaRPr lang="en-US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 cstate="print"/>
          <a:srcRect l="8096" r="59038"/>
          <a:stretch>
            <a:fillRect/>
          </a:stretch>
        </p:blipFill>
        <p:spPr bwMode="auto">
          <a:xfrm>
            <a:off x="5629275" y="1752600"/>
            <a:ext cx="1609725" cy="3200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3" cstate="print"/>
          <a:srcRect l="61504" r="7275"/>
          <a:stretch>
            <a:fillRect/>
          </a:stretch>
        </p:blipFill>
        <p:spPr bwMode="auto">
          <a:xfrm>
            <a:off x="7162800" y="3276600"/>
            <a:ext cx="1600200" cy="3340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Leg Extension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4344987" cy="4114800"/>
          </a:xfrm>
        </p:spPr>
        <p:txBody>
          <a:bodyPr/>
          <a:lstStyle/>
          <a:p>
            <a:pPr eaLnBrk="1" hangingPunct="1"/>
            <a:r>
              <a:rPr lang="en-US" sz="2400"/>
              <a:t>Stand in proper posture, feet shoulder width apart.</a:t>
            </a:r>
          </a:p>
          <a:p>
            <a:pPr eaLnBrk="1" hangingPunct="1"/>
            <a:r>
              <a:rPr lang="en-US" sz="2400"/>
              <a:t>Hold onto a chair or lean against a wall for support, lift one leg behind you, keeping toes and knee facing forwards.</a:t>
            </a:r>
          </a:p>
          <a:p>
            <a:pPr eaLnBrk="1" hangingPunct="1"/>
            <a:r>
              <a:rPr lang="en-US" sz="2400"/>
              <a:t>Lower leg and repeat 5 times on each side.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endParaRPr lang="en-US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2824163" cy="2598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Squats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4573587" cy="4114800"/>
          </a:xfrm>
        </p:spPr>
        <p:txBody>
          <a:bodyPr/>
          <a:lstStyle/>
          <a:p>
            <a:pPr eaLnBrk="1" hangingPunct="1"/>
            <a:r>
              <a:rPr lang="en-US" sz="2400"/>
              <a:t>Stand tall in proper posture, feet shoulder width apart.</a:t>
            </a:r>
          </a:p>
          <a:p>
            <a:pPr eaLnBrk="1" hangingPunct="1"/>
            <a:r>
              <a:rPr lang="en-US" sz="2400"/>
              <a:t>Keeping your spine neutral, bend your knees and lower your hips, keeping your knees behind your toes.</a:t>
            </a:r>
          </a:p>
          <a:p>
            <a:pPr eaLnBrk="1" hangingPunct="1"/>
            <a:r>
              <a:rPr lang="en-US" sz="2400"/>
              <a:t>Hold for 5 seconds</a:t>
            </a:r>
          </a:p>
          <a:p>
            <a:pPr eaLnBrk="1" hangingPunct="1"/>
            <a:r>
              <a:rPr lang="en-US" sz="2400"/>
              <a:t>Slowly return to standing and repeat 5 times.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endParaRPr lang="en-US"/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 cstate="print"/>
          <a:srcRect l="20868" r="28119"/>
          <a:stretch>
            <a:fillRect/>
          </a:stretch>
        </p:blipFill>
        <p:spPr bwMode="auto">
          <a:xfrm>
            <a:off x="5791200" y="2133600"/>
            <a:ext cx="2743200" cy="4027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 / Hip Stretch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3963987" cy="4114800"/>
          </a:xfrm>
        </p:spPr>
        <p:txBody>
          <a:bodyPr/>
          <a:lstStyle/>
          <a:p>
            <a:pPr eaLnBrk="1" hangingPunct="1"/>
            <a:r>
              <a:rPr lang="en-US" sz="2000" dirty="0"/>
              <a:t>Stand in proper posture in front of a chair or lean against a wall with feet shoulder width apart.</a:t>
            </a:r>
          </a:p>
          <a:p>
            <a:pPr eaLnBrk="1" hangingPunct="1"/>
            <a:r>
              <a:rPr lang="en-US" sz="2000" dirty="0"/>
              <a:t>Bend one knee and grasp the top of your foot with one hand, holding for support.</a:t>
            </a:r>
          </a:p>
          <a:p>
            <a:pPr eaLnBrk="1" hangingPunct="1"/>
            <a:r>
              <a:rPr lang="en-US" sz="2000" dirty="0"/>
              <a:t>Feel the stretch in the front of your thigh and hip, keeping your bent knee pointing down towards the floor.</a:t>
            </a:r>
          </a:p>
          <a:p>
            <a:pPr eaLnBrk="1" hangingPunct="1"/>
            <a:r>
              <a:rPr lang="en-US" sz="2000" dirty="0"/>
              <a:t>Lower leg and repeat on opposite side.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 cstate="print"/>
          <a:srcRect l="2135" t="12094" r="24837" b="1732"/>
          <a:stretch>
            <a:fillRect/>
          </a:stretch>
        </p:blipFill>
        <p:spPr bwMode="auto">
          <a:xfrm>
            <a:off x="5562600" y="1828800"/>
            <a:ext cx="2743200" cy="4576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Doorframe Stretch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4268787" cy="4114800"/>
          </a:xfrm>
        </p:spPr>
        <p:txBody>
          <a:bodyPr/>
          <a:lstStyle/>
          <a:p>
            <a:pPr eaLnBrk="1" hangingPunct="1"/>
            <a:r>
              <a:rPr lang="en-US" sz="2000" dirty="0"/>
              <a:t>Stand in proper posture </a:t>
            </a:r>
            <a:br>
              <a:rPr lang="en-US" sz="2000" dirty="0"/>
            </a:br>
            <a:r>
              <a:rPr lang="en-US" sz="2000" dirty="0"/>
              <a:t>next to a doorframe or </a:t>
            </a:r>
            <a:br>
              <a:rPr lang="en-US" sz="2000" dirty="0"/>
            </a:br>
            <a:r>
              <a:rPr lang="en-US" sz="2000" dirty="0"/>
              <a:t>sturdy wall.</a:t>
            </a:r>
          </a:p>
          <a:p>
            <a:pPr eaLnBrk="1" hangingPunct="1"/>
            <a:r>
              <a:rPr lang="en-US" sz="2000" dirty="0"/>
              <a:t>Raise one elbow to</a:t>
            </a:r>
            <a:br>
              <a:rPr lang="en-US" sz="2000" dirty="0"/>
            </a:br>
            <a:r>
              <a:rPr lang="en-US" sz="2000" dirty="0"/>
              <a:t>shoulder height and place</a:t>
            </a:r>
            <a:br>
              <a:rPr lang="en-US" sz="2000" dirty="0"/>
            </a:br>
            <a:r>
              <a:rPr lang="en-US" sz="2000" dirty="0"/>
              <a:t>your forearm flat against the side of the doorframe.</a:t>
            </a:r>
          </a:p>
          <a:p>
            <a:pPr eaLnBrk="1" hangingPunct="1"/>
            <a:r>
              <a:rPr lang="en-US" sz="2000" dirty="0"/>
              <a:t>Slowly pivot with your feet, turning away from your raised arm, until you feel a stretch in your chest and shoulder.</a:t>
            </a:r>
          </a:p>
          <a:p>
            <a:pPr eaLnBrk="1" hangingPunct="1"/>
            <a:r>
              <a:rPr lang="en-US" sz="2000" dirty="0"/>
              <a:t>Slowly return to starting position and repeat on opposite side.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106499" name="Group 2"/>
          <p:cNvGrpSpPr>
            <a:grpSpLocks/>
          </p:cNvGrpSpPr>
          <p:nvPr/>
        </p:nvGrpSpPr>
        <p:grpSpPr bwMode="auto">
          <a:xfrm>
            <a:off x="5715000" y="1676400"/>
            <a:ext cx="2819400" cy="4724400"/>
            <a:chOff x="106196400" y="110979000"/>
            <a:chExt cx="1545000" cy="2626275"/>
          </a:xfrm>
        </p:grpSpPr>
        <p:pic>
          <p:nvPicPr>
            <p:cNvPr id="1065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5197"/>
            <a:stretch>
              <a:fillRect/>
            </a:stretch>
          </p:blipFill>
          <p:spPr bwMode="auto">
            <a:xfrm>
              <a:off x="106196400" y="110979000"/>
              <a:ext cx="853500" cy="14382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0650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4803"/>
            <a:stretch>
              <a:fillRect/>
            </a:stretch>
          </p:blipFill>
          <p:spPr bwMode="auto">
            <a:xfrm>
              <a:off x="106880400" y="112167000"/>
              <a:ext cx="861000" cy="14382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Aerobic Exercises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Walking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Jogging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Swimming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Cycling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Fitness Classes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Dancing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Aim for 30 minutes</a:t>
            </a:r>
            <a:br>
              <a:rPr lang="en-US"/>
            </a:br>
            <a:r>
              <a:rPr lang="en-US"/>
              <a:t>total on most days</a:t>
            </a:r>
            <a:br>
              <a:rPr lang="en-US"/>
            </a:br>
            <a:r>
              <a:rPr lang="en-US"/>
              <a:t>of the week.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Target heart rate of</a:t>
            </a:r>
            <a:br>
              <a:rPr lang="en-US"/>
            </a:br>
            <a:r>
              <a:rPr lang="en-US"/>
              <a:t>60-80%.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3" cstate="print"/>
          <a:srcRect r="1060"/>
          <a:stretch>
            <a:fillRect/>
          </a:stretch>
        </p:blipFill>
        <p:spPr bwMode="auto">
          <a:xfrm>
            <a:off x="5486400" y="19812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4"/>
          <p:cNvSpPr>
            <a:spLocks noChangeArrowheads="1"/>
          </p:cNvSpPr>
          <p:nvPr/>
        </p:nvSpPr>
        <p:spPr bwMode="auto">
          <a:xfrm>
            <a:off x="1350963" y="6858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Goals of Exercise</a:t>
            </a:r>
            <a:endParaRPr lang="en-CA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182688" y="2017713"/>
            <a:ext cx="7123112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Prevent debilitation caused by inactivity.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Improve tolerance to exercise.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Increase strength.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Reduce pain.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Strength, flexibility and aerobic training should be started within 2 weeks of onset of low back pain: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/>
              <a:t>Delay exercise for the hip and back muscles and gradually incorporate.</a:t>
            </a:r>
            <a:endParaRPr lang="en-CA" sz="2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/>
          <p:cNvSpPr>
            <a:spLocks noChangeArrowheads="1"/>
          </p:cNvSpPr>
          <p:nvPr/>
        </p:nvSpPr>
        <p:spPr bwMode="auto">
          <a:xfrm>
            <a:off x="609600" y="762000"/>
            <a:ext cx="7793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Benefits of Exercise</a:t>
            </a:r>
            <a:endParaRPr lang="en-CA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42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dirty="0"/>
              <a:t>Exercise can help to: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Improve function.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Control weight and reduce body fat.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Promote proper posture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Create feeling of well being.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Decrease swelling and pain.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Increase flexibility and  strength.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Decreased fatigue and stress.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sz="25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9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CA" sz="29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Thank you</a:t>
            </a:r>
          </a:p>
        </p:txBody>
      </p:sp>
      <p:sp>
        <p:nvSpPr>
          <p:cNvPr id="11469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Copyright Achieva Health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Anatomy Review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3887787" cy="4114800"/>
          </a:xfrm>
        </p:spPr>
        <p:txBody>
          <a:bodyPr/>
          <a:lstStyle/>
          <a:p>
            <a:pPr eaLnBrk="1" hangingPunct="1"/>
            <a:r>
              <a:rPr lang="en-US" dirty="0"/>
              <a:t>Vertebrae</a:t>
            </a:r>
          </a:p>
          <a:p>
            <a:pPr eaLnBrk="1" hangingPunct="1"/>
            <a:r>
              <a:rPr lang="en-US" dirty="0"/>
              <a:t>Intervertebral Discs</a:t>
            </a:r>
          </a:p>
          <a:p>
            <a:pPr eaLnBrk="1" hangingPunct="1"/>
            <a:r>
              <a:rPr lang="en-US" dirty="0"/>
              <a:t>Ligaments</a:t>
            </a:r>
          </a:p>
          <a:p>
            <a:pPr eaLnBrk="1" hangingPunct="1"/>
            <a:r>
              <a:rPr lang="en-US" dirty="0"/>
              <a:t>Muscles</a:t>
            </a:r>
          </a:p>
          <a:p>
            <a:pPr eaLnBrk="1" hangingPunct="1"/>
            <a:r>
              <a:rPr lang="en-US" dirty="0"/>
              <a:t>Nerves &amp; </a:t>
            </a:r>
            <a:br>
              <a:rPr lang="en-US" dirty="0"/>
            </a:br>
            <a:r>
              <a:rPr lang="en-US" dirty="0"/>
              <a:t>Spinal Cord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19288"/>
            <a:ext cx="38862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350963" y="304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Bones of the Vertebral Column</a:t>
            </a:r>
            <a:endParaRPr lang="en-CA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371600" y="1857375"/>
            <a:ext cx="38862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/>
              <a:t>Vertebral Column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solidFill>
                  <a:srgbClr val="000000"/>
                </a:solidFill>
                <a:cs typeface="Arial" charset="0"/>
              </a:rPr>
              <a:t>Extending from the skull to the tip of the coccyx, the adult spinal column is 72-75 cm in length.</a:t>
            </a:r>
            <a:endParaRPr lang="en-CA" sz="210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cs typeface="Arial" charset="0"/>
              </a:rPr>
              <a:t>Formed by 33 vertebrae and 23 intervertebral discs, it is a flexible column that serves several functions</a:t>
            </a:r>
            <a:r>
              <a:rPr lang="en-CA" sz="2100" dirty="0"/>
              <a:t>.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 cstate="print"/>
          <a:srcRect l="51170" t="27118" r="5148" b="8958"/>
          <a:stretch>
            <a:fillRect/>
          </a:stretch>
        </p:blipFill>
        <p:spPr bwMode="auto">
          <a:xfrm>
            <a:off x="5334000" y="1600200"/>
            <a:ext cx="278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1350963" y="304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2"/>
                </a:solidFill>
                <a:latin typeface="Arial" charset="0"/>
              </a:rPr>
              <a:t>Vertebrae (33)</a:t>
            </a:r>
            <a:endParaRPr lang="en-CA" sz="3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533400" y="19050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>
                <a:solidFill>
                  <a:srgbClr val="000000"/>
                </a:solidFill>
                <a:cs typeface="Arial" charset="0"/>
              </a:rPr>
              <a:t>24 moveable, 9 fixed.</a:t>
            </a:r>
            <a:endParaRPr lang="en-CA" sz="25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>
                <a:solidFill>
                  <a:srgbClr val="000000"/>
                </a:solidFill>
                <a:cs typeface="Arial" charset="0"/>
              </a:rPr>
              <a:t>5 sections based on location and similar attributes:</a:t>
            </a:r>
            <a:endParaRPr lang="en-CA" sz="250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solidFill>
                  <a:srgbClr val="000000"/>
                </a:solidFill>
                <a:cs typeface="Arial" charset="0"/>
              </a:rPr>
              <a:t>7 Cervical, 12 Thoracic, 5 lumbar, 5 Sacral and 4 </a:t>
            </a:r>
            <a:r>
              <a:rPr lang="en-US" sz="2100" dirty="0" err="1">
                <a:solidFill>
                  <a:srgbClr val="000000"/>
                </a:solidFill>
                <a:cs typeface="Arial" charset="0"/>
              </a:rPr>
              <a:t>Coccygeal</a:t>
            </a:r>
            <a:r>
              <a:rPr lang="en-US" sz="2100" dirty="0">
                <a:solidFill>
                  <a:srgbClr val="000000"/>
                </a:solidFill>
                <a:cs typeface="Arial" charset="0"/>
              </a:rPr>
              <a:t>.</a:t>
            </a:r>
            <a:endParaRPr lang="en-CA" sz="210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solidFill>
                  <a:srgbClr val="000000"/>
                </a:solidFill>
                <a:cs typeface="Arial" charset="0"/>
              </a:rPr>
              <a:t>5 Sacral are fused to form the Sacrum and 4 </a:t>
            </a:r>
            <a:r>
              <a:rPr lang="en-US" sz="2100" dirty="0" err="1">
                <a:solidFill>
                  <a:srgbClr val="000000"/>
                </a:solidFill>
                <a:cs typeface="Arial" charset="0"/>
              </a:rPr>
              <a:t>Coccygeal</a:t>
            </a:r>
            <a:r>
              <a:rPr lang="en-US" sz="2100" dirty="0">
                <a:solidFill>
                  <a:srgbClr val="000000"/>
                </a:solidFill>
                <a:cs typeface="Arial" charset="0"/>
              </a:rPr>
              <a:t> are fused to form the Coccyx (tailbone).</a:t>
            </a:r>
            <a:endParaRPr lang="en-CA" sz="21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>
                <a:solidFill>
                  <a:srgbClr val="000000"/>
                </a:solidFill>
                <a:cs typeface="Arial" charset="0"/>
              </a:rPr>
              <a:t>Consist of the vertebral body and vertebral arch:</a:t>
            </a:r>
            <a:endParaRPr lang="en-CA" sz="250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solidFill>
                  <a:srgbClr val="000000"/>
                </a:solidFill>
                <a:cs typeface="Arial" charset="0"/>
              </a:rPr>
              <a:t>Body is anterior.</a:t>
            </a:r>
            <a:endParaRPr lang="en-CA" sz="210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100" dirty="0">
                <a:solidFill>
                  <a:srgbClr val="000000"/>
                </a:solidFill>
                <a:cs typeface="Arial" charset="0"/>
              </a:rPr>
              <a:t>Arch is more complex with projections </a:t>
            </a:r>
            <a:br>
              <a:rPr lang="en-US" sz="2100" dirty="0">
                <a:solidFill>
                  <a:srgbClr val="000000"/>
                </a:solidFill>
                <a:cs typeface="Arial" charset="0"/>
              </a:rPr>
            </a:br>
            <a:r>
              <a:rPr lang="en-US" sz="2100" dirty="0">
                <a:solidFill>
                  <a:srgbClr val="000000"/>
                </a:solidFill>
                <a:cs typeface="Arial" charset="0"/>
              </a:rPr>
              <a:t>for muscle and ligament attachment.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dirty="0">
                <a:solidFill>
                  <a:srgbClr val="000000"/>
                </a:solidFill>
                <a:cs typeface="Arial" charset="0"/>
              </a:rPr>
              <a:t>Facet joints connect vertebrae.</a:t>
            </a:r>
            <a:endParaRPr lang="en-CA" sz="2500" dirty="0"/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grayscl/>
          </a:blip>
          <a:srcRect l="55554" t="68314" r="5556" b="7927"/>
          <a:stretch>
            <a:fillRect/>
          </a:stretch>
        </p:blipFill>
        <p:spPr bwMode="auto">
          <a:xfrm>
            <a:off x="7239000" y="4995863"/>
            <a:ext cx="1905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1350963" y="304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Intervertebral Discs</a:t>
            </a:r>
            <a:endParaRPr lang="en-CA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609600" y="19050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dirty="0"/>
              <a:t>Moveable discs of </a:t>
            </a:r>
            <a:r>
              <a:rPr lang="en-US" sz="2900" dirty="0" err="1"/>
              <a:t>fibrocartilage</a:t>
            </a:r>
            <a:r>
              <a:rPr lang="en-US" sz="2900" dirty="0"/>
              <a:t> between vertebrae: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Outer ring of strong Annulus Fibrosis.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Inner core of the Nucleus </a:t>
            </a:r>
            <a:r>
              <a:rPr lang="en-US" sz="2500" dirty="0" err="1"/>
              <a:t>Pulposus</a:t>
            </a:r>
            <a:r>
              <a:rPr lang="en-US" sz="2500" dirty="0"/>
              <a:t> </a:t>
            </a:r>
            <a:r>
              <a:rPr lang="en-US" sz="2500" dirty="0">
                <a:latin typeface="Tahoma" pitchFamily="34" charset="0"/>
              </a:rPr>
              <a:t>–</a:t>
            </a:r>
            <a:r>
              <a:rPr lang="en-US" sz="2500" dirty="0"/>
              <a:t> a jelly-like substance.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 dirty="0"/>
              <a:t>Lamellae form interior.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dirty="0"/>
              <a:t>Provide shock </a:t>
            </a:r>
            <a:br>
              <a:rPr lang="en-US" sz="2900" dirty="0"/>
            </a:br>
            <a:r>
              <a:rPr lang="en-US" sz="2900" dirty="0"/>
              <a:t>absorption.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dirty="0"/>
              <a:t>Withstand </a:t>
            </a:r>
            <a:br>
              <a:rPr lang="en-US" sz="2900" dirty="0"/>
            </a:br>
            <a:r>
              <a:rPr lang="en-US" sz="2900" dirty="0"/>
              <a:t>compression.</a:t>
            </a:r>
            <a:endParaRPr lang="en-CA" sz="2900" dirty="0"/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00500"/>
            <a:ext cx="3352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Spinal Ligaments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Densely packed collagen fibers.</a:t>
            </a:r>
          </a:p>
          <a:p>
            <a:pPr eaLnBrk="1" hangingPunct="1"/>
            <a:r>
              <a:rPr lang="en-US"/>
              <a:t>Provide structural stability.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381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© Achieva Health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hieva Theme">
  <a:themeElements>
    <a:clrScheme name="Level 15">
      <a:dk1>
        <a:srgbClr val="000000"/>
      </a:dk1>
      <a:lt1>
        <a:srgbClr val="FFFFFF"/>
      </a:lt1>
      <a:dk2>
        <a:srgbClr val="4F79FF"/>
      </a:dk2>
      <a:lt2>
        <a:srgbClr val="FFCC00"/>
      </a:lt2>
      <a:accent1>
        <a:srgbClr val="FF9933"/>
      </a:accent1>
      <a:accent2>
        <a:srgbClr val="FF9933"/>
      </a:accent2>
      <a:accent3>
        <a:srgbClr val="FFFFFF"/>
      </a:accent3>
      <a:accent4>
        <a:srgbClr val="000000"/>
      </a:accent4>
      <a:accent5>
        <a:srgbClr val="FFCAAD"/>
      </a:accent5>
      <a:accent6>
        <a:srgbClr val="E78A2D"/>
      </a:accent6>
      <a:hlink>
        <a:srgbClr val="4F79FF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99FF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99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3366FF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3366FF"/>
        </a:dk2>
        <a:lt2>
          <a:srgbClr val="FFCC00"/>
        </a:lt2>
        <a:accent1>
          <a:srgbClr val="FF99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2D"/>
        </a:accent6>
        <a:hlink>
          <a:srgbClr val="3366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3333FF"/>
        </a:dk2>
        <a:lt2>
          <a:srgbClr val="FFCC00"/>
        </a:lt2>
        <a:accent1>
          <a:srgbClr val="FF99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2D"/>
        </a:accent6>
        <a:hlink>
          <a:srgbClr val="3333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3366FF"/>
        </a:dk2>
        <a:lt2>
          <a:srgbClr val="FFCC00"/>
        </a:lt2>
        <a:accent1>
          <a:srgbClr val="FF993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8A2D"/>
        </a:accent6>
        <a:hlink>
          <a:srgbClr val="3366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4F79FF"/>
        </a:dk2>
        <a:lt2>
          <a:srgbClr val="FFCC00"/>
        </a:lt2>
        <a:accent1>
          <a:srgbClr val="FF993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8A2D"/>
        </a:accent6>
        <a:hlink>
          <a:srgbClr val="3366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4F79FF"/>
        </a:dk2>
        <a:lt2>
          <a:srgbClr val="FFCC00"/>
        </a:lt2>
        <a:accent1>
          <a:srgbClr val="FF993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8A2D"/>
        </a:accent6>
        <a:hlink>
          <a:srgbClr val="4F79FF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Achieva Theme</Template>
  <TotalTime>459</TotalTime>
  <Words>2194</Words>
  <Application>Microsoft Office PowerPoint</Application>
  <PresentationFormat>On-screen Show (4:3)</PresentationFormat>
  <Paragraphs>404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Garamond</vt:lpstr>
      <vt:lpstr>Tahoma</vt:lpstr>
      <vt:lpstr>Times New Roman</vt:lpstr>
      <vt:lpstr>Verdana</vt:lpstr>
      <vt:lpstr>Wingdings</vt:lpstr>
      <vt:lpstr>Achieva Theme</vt:lpstr>
      <vt:lpstr>Back Education</vt:lpstr>
      <vt:lpstr>Contents</vt:lpstr>
      <vt:lpstr>Introduction</vt:lpstr>
      <vt:lpstr>Functions of the Spine</vt:lpstr>
      <vt:lpstr>Anatomy Review</vt:lpstr>
      <vt:lpstr>PowerPoint Presentation</vt:lpstr>
      <vt:lpstr>PowerPoint Presentation</vt:lpstr>
      <vt:lpstr>PowerPoint Presentation</vt:lpstr>
      <vt:lpstr>Spinal Ligaments</vt:lpstr>
      <vt:lpstr>Core Muscles</vt:lpstr>
      <vt:lpstr>Spinal Cord &amp; Nerves</vt:lpstr>
      <vt:lpstr>Proper Posture</vt:lpstr>
      <vt:lpstr>PowerPoint Presentation</vt:lpstr>
      <vt:lpstr>Proper Posture – Standing</vt:lpstr>
      <vt:lpstr>Proper Posture – Sitting</vt:lpstr>
      <vt:lpstr>Proper Posture – Sleeping</vt:lpstr>
      <vt:lpstr>Back Injuries</vt:lpstr>
      <vt:lpstr>PowerPoint Presentation</vt:lpstr>
      <vt:lpstr>Spinal Abnormalities</vt:lpstr>
      <vt:lpstr>PowerPoint Presentation</vt:lpstr>
      <vt:lpstr>Vertebral Fractures</vt:lpstr>
      <vt:lpstr>PowerPoint Presentation</vt:lpstr>
      <vt:lpstr>Disc Injuries (Continued)</vt:lpstr>
      <vt:lpstr>Arthritis</vt:lpstr>
      <vt:lpstr>Ligament Sprains</vt:lpstr>
      <vt:lpstr>Muscle strains</vt:lpstr>
      <vt:lpstr>Spinal Cord Injury</vt:lpstr>
      <vt:lpstr>Injury Prevention</vt:lpstr>
      <vt:lpstr>PowerPoint Presentation</vt:lpstr>
      <vt:lpstr>PowerPoint Presentation</vt:lpstr>
      <vt:lpstr>Proper Body Mechanics</vt:lpstr>
      <vt:lpstr>Safe Lifting Mechanics</vt:lpstr>
      <vt:lpstr>Safe Lifting Mechanics</vt:lpstr>
      <vt:lpstr>The Role of Exercise</vt:lpstr>
      <vt:lpstr>Injury Rehabilitation</vt:lpstr>
      <vt:lpstr>PowerPoint Presentation</vt:lpstr>
      <vt:lpstr>Exercise Components</vt:lpstr>
      <vt:lpstr>Pelvic Tilt </vt:lpstr>
      <vt:lpstr>Chin Tucks </vt:lpstr>
      <vt:lpstr>Abdominal Press</vt:lpstr>
      <vt:lpstr>Wall Push-up</vt:lpstr>
      <vt:lpstr>Leg Extension</vt:lpstr>
      <vt:lpstr>Squats</vt:lpstr>
      <vt:lpstr>Quad / Hip Stretch</vt:lpstr>
      <vt:lpstr>Doorframe Stretch</vt:lpstr>
      <vt:lpstr>Aerobic Exercises</vt:lpstr>
      <vt:lpstr>PowerPoint Presentation</vt:lpstr>
      <vt:lpstr>PowerPoint Presentation</vt:lpstr>
      <vt:lpstr>Thank you</vt:lpstr>
    </vt:vector>
  </TitlesOfParts>
  <Company>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Sayeed Purayil</cp:lastModifiedBy>
  <cp:revision>73</cp:revision>
  <dcterms:created xsi:type="dcterms:W3CDTF">2009-03-09T13:38:08Z</dcterms:created>
  <dcterms:modified xsi:type="dcterms:W3CDTF">2023-09-08T15:28:36Z</dcterms:modified>
</cp:coreProperties>
</file>