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61" r:id="rId7"/>
    <p:sldId id="262" r:id="rId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BE98"/>
    <a:srgbClr val="E8EFC9"/>
    <a:srgbClr val="8DA32F"/>
    <a:srgbClr val="C7D97D"/>
    <a:srgbClr val="F28423"/>
    <a:srgbClr val="6A7A24"/>
    <a:srgbClr val="6AC59A"/>
    <a:srgbClr val="B5CC50"/>
    <a:srgbClr val="F07F24"/>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3D9C-713E-A768-13F6-D281B3EF1A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06D7359-6577-F59E-A8C8-A99BD1F0B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88631F0-DC50-6BD3-14C5-7A94CAB4B1AD}"/>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5" name="Footer Placeholder 4">
            <a:extLst>
              <a:ext uri="{FF2B5EF4-FFF2-40B4-BE49-F238E27FC236}">
                <a16:creationId xmlns:a16="http://schemas.microsoft.com/office/drawing/2014/main" id="{B87C2EF5-CC7C-31B2-49E2-0F76FD7DC0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20DB214-4402-D3AA-7543-3E15D7793C20}"/>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3491228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C98C-9861-F1D9-3AFF-EE565F9518F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11D9E41-00E2-F26D-970C-1CE7A15C74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FA827E-F6A3-B9C5-F489-D618B150C802}"/>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5" name="Footer Placeholder 4">
            <a:extLst>
              <a:ext uri="{FF2B5EF4-FFF2-40B4-BE49-F238E27FC236}">
                <a16:creationId xmlns:a16="http://schemas.microsoft.com/office/drawing/2014/main" id="{FB4646C2-95AD-B8F3-FFA3-53FCCD8228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F49C23-BC33-4F78-A7B9-E679D9CE55E8}"/>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1168137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D1BBBD-2EC8-6FCF-EF28-71EEEEA8614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0870582-23ED-B185-9C4C-66AAA21C2F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78DAFF-45EA-013D-6080-6825DD30DBF8}"/>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5" name="Footer Placeholder 4">
            <a:extLst>
              <a:ext uri="{FF2B5EF4-FFF2-40B4-BE49-F238E27FC236}">
                <a16:creationId xmlns:a16="http://schemas.microsoft.com/office/drawing/2014/main" id="{0DE9A34F-B848-AF57-04CB-616A907D7C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06A51A7-526B-5419-02B4-BDB22B127511}"/>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3745648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C7CE-6DEE-32C7-9920-B49061B2C61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D2D2882-E2DB-ABD0-4E0B-508AD4B9D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5515D91-0453-2EBA-0F4B-B7D984FD4195}"/>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5" name="Footer Placeholder 4">
            <a:extLst>
              <a:ext uri="{FF2B5EF4-FFF2-40B4-BE49-F238E27FC236}">
                <a16:creationId xmlns:a16="http://schemas.microsoft.com/office/drawing/2014/main" id="{FC2DD134-5320-53DC-17CF-2EBD2BAD27D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D95C75-524D-9E4A-102B-2C718823C9D2}"/>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224992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3C883-9FD3-65BB-56C4-6A3E363F3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F9C626E-5149-76F9-C920-588B90CA91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F9F098-19DA-AF16-5A3E-07A49F187E47}"/>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5" name="Footer Placeholder 4">
            <a:extLst>
              <a:ext uri="{FF2B5EF4-FFF2-40B4-BE49-F238E27FC236}">
                <a16:creationId xmlns:a16="http://schemas.microsoft.com/office/drawing/2014/main" id="{9AD6410C-0D20-1A51-7881-E4A206C7EAB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6DAD408-B413-C2A0-1196-521E72D01C5E}"/>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734551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92FB-44C4-EB7E-B9CB-E7EB575664E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C43FFB8-6E86-7F86-2F2E-A51B704914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CC3FE10-A2DA-5C64-ABC4-AAEE499C6F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94F8D9E-D156-F5C6-25D9-B155C25D3724}"/>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6" name="Footer Placeholder 5">
            <a:extLst>
              <a:ext uri="{FF2B5EF4-FFF2-40B4-BE49-F238E27FC236}">
                <a16:creationId xmlns:a16="http://schemas.microsoft.com/office/drawing/2014/main" id="{368677BB-49F1-4674-8183-D4584AEC259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C9C66B3-1027-FC91-2343-39C7BC9CFB24}"/>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1535283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6853F-C467-B041-A3BF-23AB9704BEC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F3F330E-90D8-07D5-BD89-2EECDB66B5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D883F4-F0E5-FAB8-A47F-489D25A79A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78DB555-BB6B-EF9F-58CB-3FD6A9F9AA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13666A-F824-9B68-D37E-1EBB280BD7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A5A598-4BDC-3349-DF18-44668B70BDE4}"/>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8" name="Footer Placeholder 7">
            <a:extLst>
              <a:ext uri="{FF2B5EF4-FFF2-40B4-BE49-F238E27FC236}">
                <a16:creationId xmlns:a16="http://schemas.microsoft.com/office/drawing/2014/main" id="{8CAF576D-92B4-25AF-9D8D-20C4EB919461}"/>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8EE8027-2E21-5447-1726-D81B9D73748F}"/>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2839250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54926-9D3C-1139-1D0C-92BD2EADCC0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149ABF0-0D2A-7992-53E1-CDCEDD473EA0}"/>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4" name="Footer Placeholder 3">
            <a:extLst>
              <a:ext uri="{FF2B5EF4-FFF2-40B4-BE49-F238E27FC236}">
                <a16:creationId xmlns:a16="http://schemas.microsoft.com/office/drawing/2014/main" id="{D2F78E9D-C94A-AEFE-61F0-82FB99971463}"/>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9010B43-4E45-C850-C785-0FEC40443E3D}"/>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268134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671C91-B073-4B94-CE34-82F1A517B2AA}"/>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3" name="Footer Placeholder 2">
            <a:extLst>
              <a:ext uri="{FF2B5EF4-FFF2-40B4-BE49-F238E27FC236}">
                <a16:creationId xmlns:a16="http://schemas.microsoft.com/office/drawing/2014/main" id="{AD0CCD9F-F1D2-9389-DEBE-A6F8648B254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CC4180B-E17D-8100-B25E-42C9735C5CDD}"/>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341290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F4D9E-AC6B-2449-B8B5-4EAB7031E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F0B278E-6A19-0582-6988-59235EED7C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374184C-62D8-D8F2-B051-C155E116E2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E3AEBB-FED2-A48B-74A2-D4C702D0DBF4}"/>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6" name="Footer Placeholder 5">
            <a:extLst>
              <a:ext uri="{FF2B5EF4-FFF2-40B4-BE49-F238E27FC236}">
                <a16:creationId xmlns:a16="http://schemas.microsoft.com/office/drawing/2014/main" id="{D309507B-7FD0-C528-6458-28DBA2F2C3F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DB2AC4E-6EEA-53DD-EB85-AA5664B24B2A}"/>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1216474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1E09-6D92-CED1-81A6-C3A54D8823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CD9B33D-94B5-A3B8-5D3E-C434C2ADB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5FF37BE-D54E-DD4C-7994-17046863A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B0082-4466-5256-5CCB-12ED4925B322}"/>
              </a:ext>
            </a:extLst>
          </p:cNvPr>
          <p:cNvSpPr>
            <a:spLocks noGrp="1"/>
          </p:cNvSpPr>
          <p:nvPr>
            <p:ph type="dt" sz="half" idx="10"/>
          </p:nvPr>
        </p:nvSpPr>
        <p:spPr/>
        <p:txBody>
          <a:bodyPr/>
          <a:lstStyle/>
          <a:p>
            <a:fld id="{4DE798DD-E24A-4034-9D82-49836A5D5710}" type="datetimeFigureOut">
              <a:rPr lang="en-CA" smtClean="0"/>
              <a:t>2023-04-27</a:t>
            </a:fld>
            <a:endParaRPr lang="en-CA"/>
          </a:p>
        </p:txBody>
      </p:sp>
      <p:sp>
        <p:nvSpPr>
          <p:cNvPr id="6" name="Footer Placeholder 5">
            <a:extLst>
              <a:ext uri="{FF2B5EF4-FFF2-40B4-BE49-F238E27FC236}">
                <a16:creationId xmlns:a16="http://schemas.microsoft.com/office/drawing/2014/main" id="{BD36B015-2F67-60C9-F1B9-7CFA6848564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3D1C10B-F083-F9A3-62E5-0CF1B24F0D1D}"/>
              </a:ext>
            </a:extLst>
          </p:cNvPr>
          <p:cNvSpPr>
            <a:spLocks noGrp="1"/>
          </p:cNvSpPr>
          <p:nvPr>
            <p:ph type="sldNum" sz="quarter" idx="12"/>
          </p:nvPr>
        </p:nvSpPr>
        <p:spPr/>
        <p:txBody>
          <a:bodyPr/>
          <a:lstStyle/>
          <a:p>
            <a:fld id="{FB2B589A-9088-4472-8444-7B66CFBFB632}" type="slidenum">
              <a:rPr lang="en-CA" smtClean="0"/>
              <a:t>‹#›</a:t>
            </a:fld>
            <a:endParaRPr lang="en-CA"/>
          </a:p>
        </p:txBody>
      </p:sp>
    </p:spTree>
    <p:extLst>
      <p:ext uri="{BB962C8B-B14F-4D97-AF65-F5344CB8AC3E}">
        <p14:creationId xmlns:p14="http://schemas.microsoft.com/office/powerpoint/2010/main" val="1177192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40C3B-F66E-E132-0046-E6B768BC9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9F1837-781D-82E5-F530-D8FC600B10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0C4D316-6962-E109-EBE2-F64965DD67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798DD-E24A-4034-9D82-49836A5D5710}" type="datetimeFigureOut">
              <a:rPr lang="en-CA" smtClean="0"/>
              <a:t>2023-04-27</a:t>
            </a:fld>
            <a:endParaRPr lang="en-CA"/>
          </a:p>
        </p:txBody>
      </p:sp>
      <p:sp>
        <p:nvSpPr>
          <p:cNvPr id="5" name="Footer Placeholder 4">
            <a:extLst>
              <a:ext uri="{FF2B5EF4-FFF2-40B4-BE49-F238E27FC236}">
                <a16:creationId xmlns:a16="http://schemas.microsoft.com/office/drawing/2014/main" id="{20BB6F1F-1E09-E87B-5584-11033D073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BF49A50E-13EA-5114-5870-29BDB19CC5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B589A-9088-4472-8444-7B66CFBFB632}" type="slidenum">
              <a:rPr lang="en-CA" smtClean="0"/>
              <a:t>‹#›</a:t>
            </a:fld>
            <a:endParaRPr lang="en-CA"/>
          </a:p>
        </p:txBody>
      </p:sp>
    </p:spTree>
    <p:extLst>
      <p:ext uri="{BB962C8B-B14F-4D97-AF65-F5344CB8AC3E}">
        <p14:creationId xmlns:p14="http://schemas.microsoft.com/office/powerpoint/2010/main" val="385202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3">
                <a:lumMod val="5000"/>
                <a:lumOff val="95000"/>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F97155C-A7F2-B6AA-6109-596AFC0156FB}"/>
              </a:ext>
            </a:extLst>
          </p:cNvPr>
          <p:cNvGrpSpPr/>
          <p:nvPr/>
        </p:nvGrpSpPr>
        <p:grpSpPr>
          <a:xfrm>
            <a:off x="5328096" y="-167326"/>
            <a:ext cx="8856728" cy="6499833"/>
            <a:chOff x="5328096" y="87651"/>
            <a:chExt cx="8856728" cy="6499833"/>
          </a:xfrm>
          <a:blipFill dpi="0" rotWithShape="1">
            <a:blip r:embed="rId2">
              <a:extLst>
                <a:ext uri="{28A0092B-C50C-407E-A947-70E740481C1C}">
                  <a14:useLocalDpi xmlns:a14="http://schemas.microsoft.com/office/drawing/2010/main" val="0"/>
                </a:ext>
              </a:extLst>
            </a:blip>
            <a:srcRect/>
            <a:stretch>
              <a:fillRect/>
            </a:stretch>
          </a:blipFill>
        </p:grpSpPr>
        <p:sp>
          <p:nvSpPr>
            <p:cNvPr id="4" name="Arrow: Pentagon 3">
              <a:extLst>
                <a:ext uri="{FF2B5EF4-FFF2-40B4-BE49-F238E27FC236}">
                  <a16:creationId xmlns:a16="http://schemas.microsoft.com/office/drawing/2014/main" id="{31DA80F4-2BEE-9994-F530-4C5721356061}"/>
                </a:ext>
              </a:extLst>
            </p:cNvPr>
            <p:cNvSpPr/>
            <p:nvPr/>
          </p:nvSpPr>
          <p:spPr>
            <a:xfrm rot="8929297">
              <a:off x="6880043" y="87651"/>
              <a:ext cx="6095900" cy="1191490"/>
            </a:xfrm>
            <a:prstGeom prst="homePlate">
              <a:avLst/>
            </a:prstGeom>
            <a:grp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Arrow: Pentagon 4">
              <a:extLst>
                <a:ext uri="{FF2B5EF4-FFF2-40B4-BE49-F238E27FC236}">
                  <a16:creationId xmlns:a16="http://schemas.microsoft.com/office/drawing/2014/main" id="{79EB6EBC-BC36-8107-77E8-7A4BF40038DA}"/>
                </a:ext>
              </a:extLst>
            </p:cNvPr>
            <p:cNvSpPr/>
            <p:nvPr/>
          </p:nvSpPr>
          <p:spPr>
            <a:xfrm rot="8929297">
              <a:off x="8670715" y="5395994"/>
              <a:ext cx="5514109" cy="1191490"/>
            </a:xfrm>
            <a:prstGeom prst="homePlate">
              <a:avLst/>
            </a:prstGeom>
            <a:grp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Arrow: Pentagon 5">
              <a:extLst>
                <a:ext uri="{FF2B5EF4-FFF2-40B4-BE49-F238E27FC236}">
                  <a16:creationId xmlns:a16="http://schemas.microsoft.com/office/drawing/2014/main" id="{3F0BBC2A-8EAA-25C5-6EDB-2D3450460D39}"/>
                </a:ext>
              </a:extLst>
            </p:cNvPr>
            <p:cNvSpPr/>
            <p:nvPr/>
          </p:nvSpPr>
          <p:spPr>
            <a:xfrm rot="8929297">
              <a:off x="7382237" y="4303891"/>
              <a:ext cx="6581539" cy="1191490"/>
            </a:xfrm>
            <a:prstGeom prst="homePlate">
              <a:avLst/>
            </a:prstGeom>
            <a:grp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Arrow: Pentagon 6">
              <a:extLst>
                <a:ext uri="{FF2B5EF4-FFF2-40B4-BE49-F238E27FC236}">
                  <a16:creationId xmlns:a16="http://schemas.microsoft.com/office/drawing/2014/main" id="{8B338B1A-C279-D004-44AC-3C1D1604691B}"/>
                </a:ext>
              </a:extLst>
            </p:cNvPr>
            <p:cNvSpPr/>
            <p:nvPr/>
          </p:nvSpPr>
          <p:spPr>
            <a:xfrm rot="8929297">
              <a:off x="5328096" y="1935070"/>
              <a:ext cx="8134770" cy="1191490"/>
            </a:xfrm>
            <a:prstGeom prst="homePlate">
              <a:avLst/>
            </a:prstGeom>
            <a:grp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Arrow: Pentagon 7">
              <a:extLst>
                <a:ext uri="{FF2B5EF4-FFF2-40B4-BE49-F238E27FC236}">
                  <a16:creationId xmlns:a16="http://schemas.microsoft.com/office/drawing/2014/main" id="{20A319B9-F7F8-4A53-E994-843EA2253E52}"/>
                </a:ext>
              </a:extLst>
            </p:cNvPr>
            <p:cNvSpPr/>
            <p:nvPr/>
          </p:nvSpPr>
          <p:spPr>
            <a:xfrm rot="8929297">
              <a:off x="6858427" y="3179500"/>
              <a:ext cx="6119198" cy="1191490"/>
            </a:xfrm>
            <a:prstGeom prst="homePlate">
              <a:avLst/>
            </a:prstGeom>
            <a:grp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Rectangle 9">
            <a:extLst>
              <a:ext uri="{FF2B5EF4-FFF2-40B4-BE49-F238E27FC236}">
                <a16:creationId xmlns:a16="http://schemas.microsoft.com/office/drawing/2014/main" id="{B41B029B-1953-A761-E520-9392D43E8682}"/>
              </a:ext>
            </a:extLst>
          </p:cNvPr>
          <p:cNvSpPr/>
          <p:nvPr/>
        </p:nvSpPr>
        <p:spPr>
          <a:xfrm>
            <a:off x="0" y="0"/>
            <a:ext cx="2892669" cy="6858000"/>
          </a:xfrm>
          <a:prstGeom prst="rect">
            <a:avLst/>
          </a:prstGeom>
          <a:gradFill flip="none" rotWithShape="1">
            <a:gsLst>
              <a:gs pos="53000">
                <a:schemeClr val="accent3">
                  <a:lumMod val="5000"/>
                  <a:lumOff val="95000"/>
                  <a:alpha val="62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8FBE3071-8F53-E749-8459-38A2AF5030E2}"/>
              </a:ext>
            </a:extLst>
          </p:cNvPr>
          <p:cNvSpPr txBox="1"/>
          <p:nvPr/>
        </p:nvSpPr>
        <p:spPr>
          <a:xfrm>
            <a:off x="302558" y="326819"/>
            <a:ext cx="5736618" cy="5509200"/>
          </a:xfrm>
          <a:prstGeom prst="rect">
            <a:avLst/>
          </a:prstGeom>
          <a:noFill/>
        </p:spPr>
        <p:txBody>
          <a:bodyPr wrap="square" rtlCol="0">
            <a:spAutoFit/>
          </a:bodyPr>
          <a:lstStyle/>
          <a:p>
            <a:pPr algn="ctr"/>
            <a:r>
              <a:rPr lang="en-US" sz="8800" dirty="0">
                <a:latin typeface="Amasis MT Pro Medium" panose="02040604050005020304" pitchFamily="18" charset="0"/>
              </a:rPr>
              <a:t>Strategic</a:t>
            </a:r>
            <a:r>
              <a:rPr lang="en-US" sz="8800" dirty="0"/>
              <a:t> </a:t>
            </a:r>
            <a:r>
              <a:rPr lang="en-US" sz="8800" dirty="0">
                <a:latin typeface="Amasis MT Pro Medium" panose="02040604050005020304" pitchFamily="18" charset="0"/>
              </a:rPr>
              <a:t>Plan</a:t>
            </a:r>
          </a:p>
          <a:p>
            <a:pPr algn="ctr"/>
            <a:endParaRPr lang="en-US" sz="8800" dirty="0">
              <a:latin typeface="Amasis MT Pro Medium" panose="02040604050005020304" pitchFamily="18" charset="0"/>
            </a:endParaRPr>
          </a:p>
          <a:p>
            <a:pPr algn="ctr"/>
            <a:r>
              <a:rPr lang="en-US" sz="8800">
                <a:latin typeface="Amasis MT Pro Medium" panose="02040604050005020304" pitchFamily="18" charset="0"/>
              </a:rPr>
              <a:t>2023-2025</a:t>
            </a:r>
            <a:endParaRPr lang="en-CA" sz="8800" dirty="0">
              <a:latin typeface="Amasis MT Pro Medium" panose="02040604050005020304" pitchFamily="18" charset="0"/>
            </a:endParaRPr>
          </a:p>
        </p:txBody>
      </p:sp>
    </p:spTree>
    <p:extLst>
      <p:ext uri="{BB962C8B-B14F-4D97-AF65-F5344CB8AC3E}">
        <p14:creationId xmlns:p14="http://schemas.microsoft.com/office/powerpoint/2010/main" val="1304794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B0A69-76BE-86BE-FE53-CFC6AE076725}"/>
              </a:ext>
            </a:extLst>
          </p:cNvPr>
          <p:cNvSpPr>
            <a:spLocks noGrp="1"/>
          </p:cNvSpPr>
          <p:nvPr>
            <p:ph type="title"/>
          </p:nvPr>
        </p:nvSpPr>
        <p:spPr/>
        <p:txBody>
          <a:bodyPr/>
          <a:lstStyle/>
          <a:p>
            <a:r>
              <a:rPr lang="en-US" dirty="0">
                <a:latin typeface="Amasis MT Pro Medium" panose="02040604050005020304" pitchFamily="18" charset="0"/>
              </a:rPr>
              <a:t>Executive Summary</a:t>
            </a:r>
            <a:endParaRPr lang="en-CA" dirty="0">
              <a:latin typeface="Amasis MT Pro Medium" panose="02040604050005020304" pitchFamily="18" charset="0"/>
            </a:endParaRPr>
          </a:p>
        </p:txBody>
      </p:sp>
      <p:pic>
        <p:nvPicPr>
          <p:cNvPr id="2050" name="Picture 2" descr="TPE20161104CS043_52835915">
            <a:extLst>
              <a:ext uri="{FF2B5EF4-FFF2-40B4-BE49-F238E27FC236}">
                <a16:creationId xmlns:a16="http://schemas.microsoft.com/office/drawing/2014/main" id="{B4AD88E0-2CB5-32A4-EC10-AD9C96654D76}"/>
              </a:ext>
            </a:extLst>
          </p:cNvPr>
          <p:cNvPicPr>
            <a:picLocks noChangeAspect="1" noChangeArrowheads="1"/>
          </p:cNvPicPr>
          <p:nvPr/>
        </p:nvPicPr>
        <p:blipFill rotWithShape="1">
          <a:blip r:embed="rId2">
            <a:alphaModFix amt="46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176" b="22856"/>
          <a:stretch/>
        </p:blipFill>
        <p:spPr bwMode="auto">
          <a:xfrm>
            <a:off x="5519270" y="804069"/>
            <a:ext cx="6593411" cy="5372894"/>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D811B18-332B-42D9-D5AA-20837E1D3F65}"/>
              </a:ext>
            </a:extLst>
          </p:cNvPr>
          <p:cNvSpPr>
            <a:spLocks noGrp="1"/>
          </p:cNvSpPr>
          <p:nvPr>
            <p:ph idx="1"/>
          </p:nvPr>
        </p:nvSpPr>
        <p:spPr>
          <a:xfrm>
            <a:off x="838200" y="1825625"/>
            <a:ext cx="5183909" cy="4351338"/>
          </a:xfrm>
        </p:spPr>
        <p:txBody>
          <a:bodyPr>
            <a:normAutofit fontScale="70000" lnSpcReduction="20000"/>
          </a:bodyPr>
          <a:lstStyle/>
          <a:p>
            <a:pPr marL="0" indent="0">
              <a:buNone/>
            </a:pPr>
            <a:r>
              <a:rPr lang="en-US" dirty="0">
                <a:latin typeface="Amasis MT Pro Medium" panose="02040604050005020304" pitchFamily="18" charset="0"/>
              </a:rPr>
              <a:t>Fairhaven is owned and operated by the city and county of Peterborough, Ontario. Since its inception in 196o, the home has committed to providing high quality and compassionate care to our diverse and expanding resident population. </a:t>
            </a:r>
          </a:p>
          <a:p>
            <a:pPr marL="0" indent="0">
              <a:buNone/>
            </a:pPr>
            <a:r>
              <a:rPr lang="en-US" dirty="0">
                <a:latin typeface="Amasis MT Pro Medium" panose="02040604050005020304" pitchFamily="18" charset="0"/>
              </a:rPr>
              <a:t>In 2003, Fairhaven relocated to its current location at 881 Dutton Road, where the 2355 resident to reside in the home was admitted. </a:t>
            </a:r>
          </a:p>
          <a:p>
            <a:pPr marL="0" indent="0">
              <a:buNone/>
            </a:pPr>
            <a:r>
              <a:rPr lang="en-US" i="0" dirty="0">
                <a:solidFill>
                  <a:srgbClr val="333333"/>
                </a:solidFill>
                <a:effectLst/>
                <a:latin typeface="Amasis MT Pro Medium" panose="02040604050005020304" pitchFamily="18" charset="0"/>
              </a:rPr>
              <a:t>Fairhaven’s services are designed to respond to the needs of each individual resident. Varying degrees of assistance, support and services are available to our residents to ensure that Fairhaven meets their needs while, at the same time, encouraging their individuality and independence. </a:t>
            </a:r>
          </a:p>
          <a:p>
            <a:pPr marL="0" indent="0">
              <a:buNone/>
            </a:pPr>
            <a:endParaRPr lang="en-CA" dirty="0">
              <a:latin typeface="Amasis MT Pro Medium" panose="02040604050005020304" pitchFamily="18" charset="0"/>
            </a:endParaRPr>
          </a:p>
          <a:p>
            <a:endParaRPr lang="en-CA" dirty="0"/>
          </a:p>
        </p:txBody>
      </p:sp>
    </p:spTree>
    <p:extLst>
      <p:ext uri="{BB962C8B-B14F-4D97-AF65-F5344CB8AC3E}">
        <p14:creationId xmlns:p14="http://schemas.microsoft.com/office/powerpoint/2010/main" val="35553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7" name="Picture 26" descr="A picture containing person, indoor&#10;&#10;Description automatically generated">
            <a:extLst>
              <a:ext uri="{FF2B5EF4-FFF2-40B4-BE49-F238E27FC236}">
                <a16:creationId xmlns:a16="http://schemas.microsoft.com/office/drawing/2014/main" id="{6E2FF7D6-A4FE-CA8D-7036-E7CBD14E9CB1}"/>
              </a:ext>
            </a:extLst>
          </p:cNvPr>
          <p:cNvPicPr>
            <a:picLocks noChangeAspect="1"/>
          </p:cNvPicPr>
          <p:nvPr/>
        </p:nvPicPr>
        <p:blipFill rotWithShape="1">
          <a:blip r:embed="rId2">
            <a:alphaModFix amt="55000"/>
            <a:extLst>
              <a:ext uri="{BEBA8EAE-BF5A-486C-A8C5-ECC9F3942E4B}">
                <a14:imgProps xmlns:a14="http://schemas.microsoft.com/office/drawing/2010/main">
                  <a14:imgLayer r:embed="rId3">
                    <a14:imgEffect>
                      <a14:saturation sat="0"/>
                    </a14:imgEffect>
                    <a14:imgEffect>
                      <a14:brightnessContrast bright="2000" contrast="1000"/>
                    </a14:imgEffect>
                  </a14:imgLayer>
                </a14:imgProps>
              </a:ext>
              <a:ext uri="{28A0092B-C50C-407E-A947-70E740481C1C}">
                <a14:useLocalDpi xmlns:a14="http://schemas.microsoft.com/office/drawing/2010/main" val="0"/>
              </a:ext>
            </a:extLst>
          </a:blip>
          <a:srcRect l="16475" t="6632" r="12154" b="13368"/>
          <a:stretch/>
        </p:blipFill>
        <p:spPr>
          <a:xfrm>
            <a:off x="7405741" y="132095"/>
            <a:ext cx="4557169" cy="3405433"/>
          </a:xfrm>
          <a:prstGeom prst="rect">
            <a:avLst/>
          </a:prstGeom>
          <a:effectLst>
            <a:softEdge rad="685800"/>
          </a:effectLst>
        </p:spPr>
      </p:pic>
      <p:pic>
        <p:nvPicPr>
          <p:cNvPr id="24" name="Picture 23" descr="A picture containing text, indoor, person&#10;&#10;Description automatically generated">
            <a:extLst>
              <a:ext uri="{FF2B5EF4-FFF2-40B4-BE49-F238E27FC236}">
                <a16:creationId xmlns:a16="http://schemas.microsoft.com/office/drawing/2014/main" id="{82D0DD53-3723-CCCC-7197-F276A54FE997}"/>
              </a:ext>
            </a:extLst>
          </p:cNvPr>
          <p:cNvPicPr>
            <a:picLocks noChangeAspect="1"/>
          </p:cNvPicPr>
          <p:nvPr/>
        </p:nvPicPr>
        <p:blipFill rotWithShape="1">
          <a:blip r:embed="rId4">
            <a:alphaModFix amt="43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7542" t="2811" r="17935" b="34003"/>
          <a:stretch/>
        </p:blipFill>
        <p:spPr>
          <a:xfrm>
            <a:off x="2481929" y="715843"/>
            <a:ext cx="3833084" cy="4333259"/>
          </a:xfrm>
          <a:prstGeom prst="rect">
            <a:avLst/>
          </a:prstGeom>
          <a:effectLst>
            <a:reflection endPos="0" dist="50800" dir="5400000" sy="-100000" algn="bl" rotWithShape="0"/>
            <a:softEdge rad="266700"/>
          </a:effectLst>
        </p:spPr>
      </p:pic>
      <p:sp>
        <p:nvSpPr>
          <p:cNvPr id="7" name="Arrow: Pentagon 6">
            <a:extLst>
              <a:ext uri="{FF2B5EF4-FFF2-40B4-BE49-F238E27FC236}">
                <a16:creationId xmlns:a16="http://schemas.microsoft.com/office/drawing/2014/main" id="{490E142B-9991-13B8-8FA6-F16AEADBA862}"/>
              </a:ext>
            </a:extLst>
          </p:cNvPr>
          <p:cNvSpPr/>
          <p:nvPr/>
        </p:nvSpPr>
        <p:spPr>
          <a:xfrm rot="16200000">
            <a:off x="-2491509" y="2583872"/>
            <a:ext cx="7827819" cy="2844800"/>
          </a:xfrm>
          <a:prstGeom prst="homePlate">
            <a:avLst/>
          </a:prstGeom>
          <a:gradFill flip="none" rotWithShape="1">
            <a:gsLst>
              <a:gs pos="0">
                <a:schemeClr val="accent3">
                  <a:lumMod val="0"/>
                  <a:lumOff val="100000"/>
                </a:schemeClr>
              </a:gs>
              <a:gs pos="30000">
                <a:schemeClr val="accent3">
                  <a:lumMod val="0"/>
                  <a:lumOff val="100000"/>
                </a:schemeClr>
              </a:gs>
              <a:gs pos="100000">
                <a:schemeClr val="accent3">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F429844E-7D08-41AD-98C8-06344E0612B6}"/>
              </a:ext>
            </a:extLst>
          </p:cNvPr>
          <p:cNvSpPr txBox="1"/>
          <p:nvPr/>
        </p:nvSpPr>
        <p:spPr>
          <a:xfrm>
            <a:off x="-108526" y="5170949"/>
            <a:ext cx="2844800" cy="769441"/>
          </a:xfrm>
          <a:prstGeom prst="rect">
            <a:avLst/>
          </a:prstGeom>
          <a:noFill/>
        </p:spPr>
        <p:txBody>
          <a:bodyPr wrap="square" rtlCol="0">
            <a:spAutoFit/>
          </a:bodyPr>
          <a:lstStyle/>
          <a:p>
            <a:pPr algn="ctr"/>
            <a:r>
              <a:rPr lang="en-US" sz="4400" dirty="0">
                <a:solidFill>
                  <a:schemeClr val="bg1"/>
                </a:solidFill>
                <a:latin typeface="Amasis MT Pro Medium" panose="02040604050005020304" pitchFamily="18" charset="0"/>
              </a:rPr>
              <a:t>Values</a:t>
            </a:r>
            <a:endParaRPr lang="en-CA" sz="4400" dirty="0">
              <a:solidFill>
                <a:schemeClr val="bg1"/>
              </a:solidFill>
              <a:latin typeface="Amasis MT Pro Medium" panose="02040604050005020304" pitchFamily="18" charset="0"/>
            </a:endParaRPr>
          </a:p>
        </p:txBody>
      </p:sp>
      <p:sp>
        <p:nvSpPr>
          <p:cNvPr id="9" name="Hexagon 8">
            <a:extLst>
              <a:ext uri="{FF2B5EF4-FFF2-40B4-BE49-F238E27FC236}">
                <a16:creationId xmlns:a16="http://schemas.microsoft.com/office/drawing/2014/main" id="{E3987890-CEAF-8DCD-7CAD-0E6598729DF5}"/>
              </a:ext>
            </a:extLst>
          </p:cNvPr>
          <p:cNvSpPr/>
          <p:nvPr/>
        </p:nvSpPr>
        <p:spPr>
          <a:xfrm>
            <a:off x="2507674" y="2927928"/>
            <a:ext cx="674254" cy="609600"/>
          </a:xfrm>
          <a:prstGeom prst="hexagon">
            <a:avLst/>
          </a:prstGeom>
          <a:solidFill>
            <a:srgbClr val="C7D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Logo&#10;&#10;Description automatically generated">
            <a:extLst>
              <a:ext uri="{FF2B5EF4-FFF2-40B4-BE49-F238E27FC236}">
                <a16:creationId xmlns:a16="http://schemas.microsoft.com/office/drawing/2014/main" id="{E0BF183D-4397-B4A7-26BA-68658F934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090" y="747856"/>
            <a:ext cx="2466975" cy="1815967"/>
          </a:xfrm>
          <a:prstGeom prst="rect">
            <a:avLst/>
          </a:prstGeom>
        </p:spPr>
      </p:pic>
      <p:sp>
        <p:nvSpPr>
          <p:cNvPr id="11" name="Hexagon 10">
            <a:extLst>
              <a:ext uri="{FF2B5EF4-FFF2-40B4-BE49-F238E27FC236}">
                <a16:creationId xmlns:a16="http://schemas.microsoft.com/office/drawing/2014/main" id="{BD0233FA-E719-B5C0-A4EE-A622E902A078}"/>
              </a:ext>
            </a:extLst>
          </p:cNvPr>
          <p:cNvSpPr/>
          <p:nvPr/>
        </p:nvSpPr>
        <p:spPr>
          <a:xfrm>
            <a:off x="2512293" y="4089399"/>
            <a:ext cx="674254" cy="609600"/>
          </a:xfrm>
          <a:prstGeom prst="hexagon">
            <a:avLst/>
          </a:prstGeom>
          <a:solidFill>
            <a:srgbClr val="E8E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Hexagon 11">
            <a:extLst>
              <a:ext uri="{FF2B5EF4-FFF2-40B4-BE49-F238E27FC236}">
                <a16:creationId xmlns:a16="http://schemas.microsoft.com/office/drawing/2014/main" id="{EE344458-F6DE-9E3F-6CDF-C3811763E392}"/>
              </a:ext>
            </a:extLst>
          </p:cNvPr>
          <p:cNvSpPr/>
          <p:nvPr/>
        </p:nvSpPr>
        <p:spPr>
          <a:xfrm>
            <a:off x="2481929" y="5250870"/>
            <a:ext cx="674254" cy="609600"/>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9342DF1F-5DC5-2B20-730B-4CD2D0532722}"/>
              </a:ext>
            </a:extLst>
          </p:cNvPr>
          <p:cNvSpPr txBox="1"/>
          <p:nvPr/>
        </p:nvSpPr>
        <p:spPr>
          <a:xfrm>
            <a:off x="3795019" y="2957219"/>
            <a:ext cx="7823200" cy="830997"/>
          </a:xfrm>
          <a:prstGeom prst="rect">
            <a:avLst/>
          </a:prstGeom>
          <a:noFill/>
        </p:spPr>
        <p:txBody>
          <a:bodyPr wrap="square" rtlCol="0">
            <a:spAutoFit/>
          </a:bodyPr>
          <a:lstStyle/>
          <a:p>
            <a:pPr algn="ctr"/>
            <a:r>
              <a:rPr lang="en-CA" sz="2400" b="1" dirty="0">
                <a:effectLst/>
                <a:latin typeface="Amasis MT Pro Medium" panose="02040604050005020304" pitchFamily="18" charset="0"/>
                <a:ea typeface="Times New Roman" panose="02020603050405020304" pitchFamily="18" charset="0"/>
                <a:cs typeface="Times New Roman" panose="02020603050405020304" pitchFamily="18" charset="0"/>
              </a:rPr>
              <a:t>Dedicated to providing enriched care in a safe and inclusive environment</a:t>
            </a:r>
            <a:r>
              <a:rPr lang="en-CA" sz="2400" b="1" dirty="0">
                <a:effectLst/>
                <a:latin typeface="Calibri" panose="020F0502020204030204" pitchFamily="34" charset="0"/>
                <a:ea typeface="Times New Roman" panose="02020603050405020304" pitchFamily="18" charset="0"/>
                <a:cs typeface="Times New Roman" panose="02020603050405020304" pitchFamily="18" charset="0"/>
              </a:rPr>
              <a:t>.</a:t>
            </a:r>
            <a:endParaRPr lang="en-CA" sz="2400" dirty="0"/>
          </a:p>
        </p:txBody>
      </p:sp>
      <p:sp>
        <p:nvSpPr>
          <p:cNvPr id="16" name="TextBox 15">
            <a:extLst>
              <a:ext uri="{FF2B5EF4-FFF2-40B4-BE49-F238E27FC236}">
                <a16:creationId xmlns:a16="http://schemas.microsoft.com/office/drawing/2014/main" id="{52861037-280F-64B8-E16B-5D94FF30D8CB}"/>
              </a:ext>
            </a:extLst>
          </p:cNvPr>
          <p:cNvSpPr txBox="1"/>
          <p:nvPr/>
        </p:nvSpPr>
        <p:spPr>
          <a:xfrm>
            <a:off x="3795019" y="3949657"/>
            <a:ext cx="7823200" cy="1200329"/>
          </a:xfrm>
          <a:prstGeom prst="rect">
            <a:avLst/>
          </a:prstGeom>
          <a:noFill/>
        </p:spPr>
        <p:txBody>
          <a:bodyPr wrap="square" rtlCol="0">
            <a:spAutoFit/>
          </a:bodyPr>
          <a:lstStyle/>
          <a:p>
            <a:pPr algn="ctr"/>
            <a:r>
              <a:rPr lang="en-CA" sz="2400" b="1" dirty="0">
                <a:effectLst/>
                <a:latin typeface="Amasis MT Pro Medium" panose="02040604050005020304" pitchFamily="18" charset="0"/>
                <a:ea typeface="Times New Roman" panose="02020603050405020304" pitchFamily="18" charset="0"/>
                <a:cs typeface="Times New Roman" panose="02020603050405020304" pitchFamily="18" charset="0"/>
              </a:rPr>
              <a:t>Recognized as a leader in quality resident-focused care through integration and innovation within our community. </a:t>
            </a:r>
            <a:endParaRPr lang="en-CA" sz="2400" dirty="0">
              <a:latin typeface="Amasis MT Pro Medium" panose="02040604050005020304" pitchFamily="18" charset="0"/>
            </a:endParaRPr>
          </a:p>
        </p:txBody>
      </p:sp>
      <p:sp>
        <p:nvSpPr>
          <p:cNvPr id="17" name="TextBox 16">
            <a:extLst>
              <a:ext uri="{FF2B5EF4-FFF2-40B4-BE49-F238E27FC236}">
                <a16:creationId xmlns:a16="http://schemas.microsoft.com/office/drawing/2014/main" id="{53F56B44-CB62-8959-E51F-99882CD2C5B7}"/>
              </a:ext>
            </a:extLst>
          </p:cNvPr>
          <p:cNvSpPr txBox="1"/>
          <p:nvPr/>
        </p:nvSpPr>
        <p:spPr>
          <a:xfrm>
            <a:off x="-108526" y="3992138"/>
            <a:ext cx="2844800" cy="769441"/>
          </a:xfrm>
          <a:prstGeom prst="rect">
            <a:avLst/>
          </a:prstGeom>
          <a:noFill/>
        </p:spPr>
        <p:txBody>
          <a:bodyPr wrap="square" rtlCol="0">
            <a:spAutoFit/>
          </a:bodyPr>
          <a:lstStyle/>
          <a:p>
            <a:pPr algn="ctr"/>
            <a:r>
              <a:rPr lang="en-US" sz="4400" dirty="0">
                <a:solidFill>
                  <a:schemeClr val="bg1"/>
                </a:solidFill>
                <a:latin typeface="Amasis MT Pro Medium" panose="02040604050005020304" pitchFamily="18" charset="0"/>
              </a:rPr>
              <a:t>Vision</a:t>
            </a:r>
          </a:p>
        </p:txBody>
      </p:sp>
      <p:sp>
        <p:nvSpPr>
          <p:cNvPr id="18" name="TextBox 17">
            <a:extLst>
              <a:ext uri="{FF2B5EF4-FFF2-40B4-BE49-F238E27FC236}">
                <a16:creationId xmlns:a16="http://schemas.microsoft.com/office/drawing/2014/main" id="{B5E174CC-3069-FFCF-67A0-3B5A7566AD7A}"/>
              </a:ext>
            </a:extLst>
          </p:cNvPr>
          <p:cNvSpPr txBox="1"/>
          <p:nvPr/>
        </p:nvSpPr>
        <p:spPr>
          <a:xfrm>
            <a:off x="-108526" y="2828354"/>
            <a:ext cx="2844800" cy="769441"/>
          </a:xfrm>
          <a:prstGeom prst="rect">
            <a:avLst/>
          </a:prstGeom>
          <a:noFill/>
        </p:spPr>
        <p:txBody>
          <a:bodyPr wrap="square" rtlCol="0">
            <a:spAutoFit/>
          </a:bodyPr>
          <a:lstStyle/>
          <a:p>
            <a:pPr algn="ctr"/>
            <a:r>
              <a:rPr lang="en-US" sz="4400" dirty="0">
                <a:solidFill>
                  <a:schemeClr val="bg1"/>
                </a:solidFill>
                <a:latin typeface="Amasis MT Pro Medium" panose="02040604050005020304" pitchFamily="18" charset="0"/>
              </a:rPr>
              <a:t>Mission</a:t>
            </a:r>
          </a:p>
        </p:txBody>
      </p:sp>
      <p:sp>
        <p:nvSpPr>
          <p:cNvPr id="20" name="TextBox 19">
            <a:extLst>
              <a:ext uri="{FF2B5EF4-FFF2-40B4-BE49-F238E27FC236}">
                <a16:creationId xmlns:a16="http://schemas.microsoft.com/office/drawing/2014/main" id="{4FE3F96A-B2CD-E670-667F-46A996F89D52}"/>
              </a:ext>
            </a:extLst>
          </p:cNvPr>
          <p:cNvSpPr txBox="1"/>
          <p:nvPr/>
        </p:nvSpPr>
        <p:spPr>
          <a:xfrm>
            <a:off x="3822727" y="5311427"/>
            <a:ext cx="7823200" cy="909160"/>
          </a:xfrm>
          <a:prstGeom prst="rect">
            <a:avLst/>
          </a:prstGeom>
          <a:noFill/>
        </p:spPr>
        <p:txBody>
          <a:bodyPr wrap="square" rtlCol="0">
            <a:spAutoFit/>
          </a:bodyPr>
          <a:lstStyle/>
          <a:p>
            <a:pPr algn="ctr">
              <a:lnSpc>
                <a:spcPct val="115000"/>
              </a:lnSpc>
              <a:spcAft>
                <a:spcPts val="1000"/>
              </a:spcAft>
            </a:pPr>
            <a:r>
              <a:rPr lang="en-CA" sz="2400" b="1" dirty="0">
                <a:solidFill>
                  <a:schemeClr val="tx1"/>
                </a:solidFill>
                <a:effectLst/>
                <a:latin typeface="Amasis MT Pro Medium" panose="02040604050005020304" pitchFamily="18" charset="0"/>
              </a:rPr>
              <a:t>Resident Focused, Safety, Transparency, Integrity, Inclusivity, Respect</a:t>
            </a:r>
            <a:endParaRPr lang="en-CA" sz="2400" b="1" dirty="0">
              <a:solidFill>
                <a:schemeClr val="tx1"/>
              </a:solidFill>
              <a:effectLst/>
              <a:latin typeface="Amasis MT Pro Medium" panose="02040604050005020304" pitchFamily="18" charset="0"/>
              <a:ea typeface="Times New Roman" panose="02020603050405020304" pitchFamily="18" charset="0"/>
              <a:cs typeface="Times New Roman" panose="02020603050405020304" pitchFamily="18" charset="0"/>
            </a:endParaRPr>
          </a:p>
        </p:txBody>
      </p:sp>
      <p:pic>
        <p:nvPicPr>
          <p:cNvPr id="30" name="Picture 29" descr="A person in a wheelchair eating&#10;&#10;Description automatically generated with low confidence">
            <a:extLst>
              <a:ext uri="{FF2B5EF4-FFF2-40B4-BE49-F238E27FC236}">
                <a16:creationId xmlns:a16="http://schemas.microsoft.com/office/drawing/2014/main" id="{5E9696DB-FBAD-067D-7C81-9981A3FA56DD}"/>
              </a:ext>
            </a:extLst>
          </p:cNvPr>
          <p:cNvPicPr>
            <a:picLocks noChangeAspect="1"/>
          </p:cNvPicPr>
          <p:nvPr/>
        </p:nvPicPr>
        <p:blipFill rotWithShape="1">
          <a:blip r:embed="rId7">
            <a:alphaModFix amt="34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8610" t="8956" r="29639" b="36006"/>
          <a:stretch/>
        </p:blipFill>
        <p:spPr>
          <a:xfrm>
            <a:off x="7564581" y="3597795"/>
            <a:ext cx="4294909" cy="3774484"/>
          </a:xfrm>
          <a:prstGeom prst="rect">
            <a:avLst/>
          </a:prstGeom>
          <a:effectLst>
            <a:softEdge rad="622300"/>
          </a:effectLst>
        </p:spPr>
      </p:pic>
    </p:spTree>
    <p:extLst>
      <p:ext uri="{BB962C8B-B14F-4D97-AF65-F5344CB8AC3E}">
        <p14:creationId xmlns:p14="http://schemas.microsoft.com/office/powerpoint/2010/main" val="770024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52BF12-EBE9-14A7-30FD-395762735E10}"/>
              </a:ext>
            </a:extLst>
          </p:cNvPr>
          <p:cNvPicPr>
            <a:picLocks noChangeAspect="1"/>
          </p:cNvPicPr>
          <p:nvPr/>
        </p:nvPicPr>
        <p:blipFill rotWithShape="1">
          <a:blip r:embed="rId2">
            <a:alphaModFix amt="44000"/>
            <a:extLst>
              <a:ext uri="{BEBA8EAE-BF5A-486C-A8C5-ECC9F3942E4B}">
                <a14:imgProps xmlns:a14="http://schemas.microsoft.com/office/drawing/2010/main">
                  <a14:imgLayer r:embed="rId3">
                    <a14:imgEffect>
                      <a14:saturation sat="0"/>
                    </a14:imgEffect>
                  </a14:imgLayer>
                </a14:imgProps>
              </a:ext>
            </a:extLst>
          </a:blip>
          <a:srcRect l="1271" t="26263" r="-181" b="16767"/>
          <a:stretch/>
        </p:blipFill>
        <p:spPr>
          <a:xfrm>
            <a:off x="584200" y="4410362"/>
            <a:ext cx="10769600" cy="3906983"/>
          </a:xfrm>
          <a:prstGeom prst="rect">
            <a:avLst/>
          </a:prstGeom>
          <a:effectLst>
            <a:softEdge rad="698500"/>
          </a:effectLst>
        </p:spPr>
      </p:pic>
      <p:sp>
        <p:nvSpPr>
          <p:cNvPr id="2" name="Title 1">
            <a:extLst>
              <a:ext uri="{FF2B5EF4-FFF2-40B4-BE49-F238E27FC236}">
                <a16:creationId xmlns:a16="http://schemas.microsoft.com/office/drawing/2014/main" id="{64F5516D-1573-58DE-67EF-0553C058BB40}"/>
              </a:ext>
            </a:extLst>
          </p:cNvPr>
          <p:cNvSpPr>
            <a:spLocks noGrp="1"/>
          </p:cNvSpPr>
          <p:nvPr>
            <p:ph type="title"/>
          </p:nvPr>
        </p:nvSpPr>
        <p:spPr>
          <a:xfrm>
            <a:off x="154709" y="0"/>
            <a:ext cx="10515600" cy="1325563"/>
          </a:xfrm>
        </p:spPr>
        <p:txBody>
          <a:bodyPr>
            <a:normAutofit/>
          </a:bodyPr>
          <a:lstStyle/>
          <a:p>
            <a:r>
              <a:rPr lang="en-US" sz="4800" b="1" u="sng" dirty="0">
                <a:latin typeface="Amasis MT Pro Medium" panose="02040604050005020304" pitchFamily="18" charset="0"/>
              </a:rPr>
              <a:t>Strategic Directions</a:t>
            </a:r>
            <a:endParaRPr lang="en-CA" sz="4800" b="1" u="sng" dirty="0">
              <a:latin typeface="Amasis MT Pro Medium" panose="02040604050005020304" pitchFamily="18" charset="0"/>
            </a:endParaRPr>
          </a:p>
        </p:txBody>
      </p:sp>
      <p:sp>
        <p:nvSpPr>
          <p:cNvPr id="5" name="Content Placeholder 4">
            <a:extLst>
              <a:ext uri="{FF2B5EF4-FFF2-40B4-BE49-F238E27FC236}">
                <a16:creationId xmlns:a16="http://schemas.microsoft.com/office/drawing/2014/main" id="{A2FC459D-7969-2DF7-A3DD-447DCA2EA59B}"/>
              </a:ext>
            </a:extLst>
          </p:cNvPr>
          <p:cNvSpPr>
            <a:spLocks noGrp="1"/>
          </p:cNvSpPr>
          <p:nvPr>
            <p:ph idx="1"/>
          </p:nvPr>
        </p:nvSpPr>
        <p:spPr>
          <a:xfrm>
            <a:off x="1050635" y="1319311"/>
            <a:ext cx="270165" cy="278534"/>
          </a:xfrm>
          <a:prstGeom prst="hexagon">
            <a:avLst/>
          </a:prstGeom>
          <a:solidFill>
            <a:srgbClr val="C7D9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endParaRPr lang="en-CA" dirty="0"/>
          </a:p>
        </p:txBody>
      </p:sp>
      <p:sp>
        <p:nvSpPr>
          <p:cNvPr id="7" name="TextBox 6">
            <a:extLst>
              <a:ext uri="{FF2B5EF4-FFF2-40B4-BE49-F238E27FC236}">
                <a16:creationId xmlns:a16="http://schemas.microsoft.com/office/drawing/2014/main" id="{BC0244E5-9498-A6D7-F0BA-065F2A795525}"/>
              </a:ext>
            </a:extLst>
          </p:cNvPr>
          <p:cNvSpPr txBox="1"/>
          <p:nvPr/>
        </p:nvSpPr>
        <p:spPr>
          <a:xfrm>
            <a:off x="1601354" y="1135413"/>
            <a:ext cx="9199418" cy="646331"/>
          </a:xfrm>
          <a:prstGeom prst="rect">
            <a:avLst/>
          </a:prstGeom>
          <a:noFill/>
        </p:spPr>
        <p:txBody>
          <a:bodyPr wrap="square" rtlCol="0">
            <a:spAutoFit/>
          </a:bodyPr>
          <a:lstStyle/>
          <a:p>
            <a:r>
              <a:rPr lang="en-CA" sz="3600" b="1" dirty="0">
                <a:latin typeface="Calibri" panose="020F0502020204030204" pitchFamily="34" charset="0"/>
                <a:ea typeface="Times New Roman" panose="02020603050405020304" pitchFamily="18" charset="0"/>
                <a:cs typeface="Times New Roman" panose="02020603050405020304" pitchFamily="18" charset="0"/>
              </a:rPr>
              <a:t>P</a:t>
            </a:r>
            <a:r>
              <a:rPr lang="en-CA" sz="3600" b="1" dirty="0">
                <a:effectLst/>
                <a:latin typeface="Calibri" panose="020F0502020204030204" pitchFamily="34" charset="0"/>
                <a:ea typeface="Times New Roman" panose="02020603050405020304" pitchFamily="18" charset="0"/>
                <a:cs typeface="Times New Roman" panose="02020603050405020304" pitchFamily="18" charset="0"/>
              </a:rPr>
              <a:t>rovide High </a:t>
            </a:r>
            <a:r>
              <a:rPr lang="en-CA" sz="3600" b="1" dirty="0">
                <a:latin typeface="Calibri" panose="020F0502020204030204" pitchFamily="34" charset="0"/>
                <a:ea typeface="Times New Roman" panose="02020603050405020304" pitchFamily="18" charset="0"/>
                <a:cs typeface="Times New Roman" panose="02020603050405020304" pitchFamily="18" charset="0"/>
              </a:rPr>
              <a:t>Q</a:t>
            </a:r>
            <a:r>
              <a:rPr lang="en-CA" sz="3600" b="1" dirty="0">
                <a:effectLst/>
                <a:latin typeface="Calibri" panose="020F0502020204030204" pitchFamily="34" charset="0"/>
                <a:ea typeface="Times New Roman" panose="02020603050405020304" pitchFamily="18" charset="0"/>
                <a:cs typeface="Times New Roman" panose="02020603050405020304" pitchFamily="18" charset="0"/>
              </a:rPr>
              <a:t>uality </a:t>
            </a:r>
            <a:r>
              <a:rPr lang="en-CA" sz="3600" b="1" dirty="0">
                <a:latin typeface="Calibri" panose="020F0502020204030204" pitchFamily="34" charset="0"/>
                <a:ea typeface="Times New Roman" panose="02020603050405020304" pitchFamily="18" charset="0"/>
                <a:cs typeface="Times New Roman" panose="02020603050405020304" pitchFamily="18" charset="0"/>
              </a:rPr>
              <a:t>C</a:t>
            </a:r>
            <a:r>
              <a:rPr lang="en-CA" sz="3600" b="1" dirty="0">
                <a:effectLst/>
                <a:latin typeface="Calibri" panose="020F0502020204030204" pitchFamily="34" charset="0"/>
                <a:ea typeface="Times New Roman" panose="02020603050405020304" pitchFamily="18" charset="0"/>
                <a:cs typeface="Times New Roman" panose="02020603050405020304" pitchFamily="18" charset="0"/>
              </a:rPr>
              <a:t>ompassionate </a:t>
            </a:r>
            <a:r>
              <a:rPr lang="en-CA" sz="3600" b="1" dirty="0">
                <a:latin typeface="Calibri" panose="020F0502020204030204" pitchFamily="34" charset="0"/>
                <a:ea typeface="Times New Roman" panose="02020603050405020304" pitchFamily="18" charset="0"/>
                <a:cs typeface="Times New Roman" panose="02020603050405020304" pitchFamily="18" charset="0"/>
              </a:rPr>
              <a:t>C</a:t>
            </a:r>
            <a:r>
              <a:rPr lang="en-CA" sz="3600" b="1" dirty="0">
                <a:effectLst/>
                <a:latin typeface="Calibri" panose="020F0502020204030204" pitchFamily="34" charset="0"/>
                <a:ea typeface="Times New Roman" panose="02020603050405020304" pitchFamily="18" charset="0"/>
                <a:cs typeface="Times New Roman" panose="02020603050405020304" pitchFamily="18" charset="0"/>
              </a:rPr>
              <a:t>are</a:t>
            </a:r>
            <a:endParaRPr lang="en-CA" sz="3600" dirty="0">
              <a:latin typeface="Amasis MT Pro Medium" panose="02040604050005020304" pitchFamily="18" charset="0"/>
            </a:endParaRPr>
          </a:p>
        </p:txBody>
      </p:sp>
      <p:sp>
        <p:nvSpPr>
          <p:cNvPr id="9" name="TextBox 8">
            <a:extLst>
              <a:ext uri="{FF2B5EF4-FFF2-40B4-BE49-F238E27FC236}">
                <a16:creationId xmlns:a16="http://schemas.microsoft.com/office/drawing/2014/main" id="{04B71DB6-0FCE-7D63-B292-656AD7CDD751}"/>
              </a:ext>
            </a:extLst>
          </p:cNvPr>
          <p:cNvSpPr txBox="1"/>
          <p:nvPr/>
        </p:nvSpPr>
        <p:spPr>
          <a:xfrm>
            <a:off x="2826327" y="1781744"/>
            <a:ext cx="8652164" cy="3477875"/>
          </a:xfrm>
          <a:prstGeom prst="rect">
            <a:avLst/>
          </a:prstGeom>
          <a:noFill/>
        </p:spPr>
        <p:txBody>
          <a:bodyPr wrap="square" rtlCol="0">
            <a:spAutoFit/>
          </a:bodyPr>
          <a:lstStyle/>
          <a:p>
            <a:r>
              <a:rPr lang="en-CA" sz="2000" dirty="0">
                <a:effectLst/>
                <a:latin typeface="Calibri" panose="020F0502020204030204" pitchFamily="34" charset="0"/>
                <a:ea typeface="Times New Roman" panose="02020603050405020304" pitchFamily="18" charset="0"/>
                <a:cs typeface="Times New Roman" panose="02020603050405020304" pitchFamily="18" charset="0"/>
              </a:rPr>
              <a:t>Fairhaven is focused </a:t>
            </a:r>
            <a:r>
              <a:rPr lang="en-CA" sz="2000" dirty="0">
                <a:latin typeface="Calibri" panose="020F0502020204030204" pitchFamily="34" charset="0"/>
                <a:ea typeface="Times New Roman" panose="02020603050405020304" pitchFamily="18" charset="0"/>
                <a:cs typeface="Times New Roman" panose="02020603050405020304" pitchFamily="18" charset="0"/>
              </a:rPr>
              <a:t>on e</a:t>
            </a:r>
            <a:r>
              <a:rPr lang="en-CA" sz="2000" dirty="0">
                <a:effectLst/>
                <a:latin typeface="Calibri" panose="020F0502020204030204" pitchFamily="34" charset="0"/>
                <a:ea typeface="Times New Roman" panose="02020603050405020304" pitchFamily="18" charset="0"/>
                <a:cs typeface="Times New Roman" panose="02020603050405020304" pitchFamily="18" charset="0"/>
              </a:rPr>
              <a:t>nhancing resident care and providing resident focused solutions through advancing communication, participation and inclusivity among our community. </a:t>
            </a:r>
          </a:p>
          <a:p>
            <a:endParaRPr lang="en-CA" sz="2000" dirty="0">
              <a:latin typeface="Calibri" panose="020F0502020204030204" pitchFamily="34" charset="0"/>
              <a:cs typeface="Times New Roman" panose="02020603050405020304" pitchFamily="18" charset="0"/>
            </a:endParaRPr>
          </a:p>
          <a:p>
            <a:r>
              <a:rPr lang="en-CA" sz="2000" dirty="0">
                <a:latin typeface="Calibri" panose="020F0502020204030204" pitchFamily="34" charset="0"/>
                <a:cs typeface="Times New Roman" panose="02020603050405020304" pitchFamily="18" charset="0"/>
              </a:rPr>
              <a:t>By a successful delivery of operational plans and monitoring of the internal responsibility system, we will keep the safety of the resident at the core of all decision-making.</a:t>
            </a:r>
          </a:p>
          <a:p>
            <a:endParaRPr lang="en-CA" sz="2000" dirty="0">
              <a:latin typeface="Calibri" panose="020F0502020204030204" pitchFamily="34" charset="0"/>
              <a:cs typeface="Times New Roman" panose="02020603050405020304" pitchFamily="18" charset="0"/>
            </a:endParaRPr>
          </a:p>
          <a:p>
            <a:r>
              <a:rPr lang="en-CA" sz="2000" dirty="0">
                <a:latin typeface="Calibri" panose="020F0502020204030204" pitchFamily="34" charset="0"/>
                <a:cs typeface="Times New Roman" panose="02020603050405020304" pitchFamily="18" charset="0"/>
              </a:rPr>
              <a:t>Promoting a healthy and safe work environment fosters resident well being. Emphasis on employee recognition and wellness, through new initiatives such as the Wellness Committee, will show improvement in a work safe culture. </a:t>
            </a:r>
            <a:endParaRPr lang="en-CA" sz="2000" dirty="0"/>
          </a:p>
        </p:txBody>
      </p:sp>
    </p:spTree>
    <p:extLst>
      <p:ext uri="{BB962C8B-B14F-4D97-AF65-F5344CB8AC3E}">
        <p14:creationId xmlns:p14="http://schemas.microsoft.com/office/powerpoint/2010/main" val="2384175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3">
                <a:lumMod val="5000"/>
                <a:lumOff val="95000"/>
                <a:alpha val="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BB6C3-FA85-F5DF-2B5B-DDB7D97534E0}"/>
              </a:ext>
            </a:extLst>
          </p:cNvPr>
          <p:cNvSpPr>
            <a:spLocks noGrp="1"/>
          </p:cNvSpPr>
          <p:nvPr>
            <p:ph type="title"/>
          </p:nvPr>
        </p:nvSpPr>
        <p:spPr>
          <a:xfrm>
            <a:off x="145473" y="-152111"/>
            <a:ext cx="10515600" cy="1325563"/>
          </a:xfrm>
        </p:spPr>
        <p:txBody>
          <a:bodyPr/>
          <a:lstStyle/>
          <a:p>
            <a:r>
              <a:rPr lang="en-US" sz="4400" b="1" u="sng" dirty="0">
                <a:latin typeface="Amasis MT Pro Medium" panose="02040604050005020304" pitchFamily="18" charset="0"/>
              </a:rPr>
              <a:t>Strategic Directions</a:t>
            </a:r>
            <a:endParaRPr lang="en-CA" dirty="0"/>
          </a:p>
        </p:txBody>
      </p:sp>
      <p:sp>
        <p:nvSpPr>
          <p:cNvPr id="6" name="Hexagon 5">
            <a:extLst>
              <a:ext uri="{FF2B5EF4-FFF2-40B4-BE49-F238E27FC236}">
                <a16:creationId xmlns:a16="http://schemas.microsoft.com/office/drawing/2014/main" id="{3BDBB4A7-B1A8-E87C-57FA-2D3D54E6D558}"/>
              </a:ext>
            </a:extLst>
          </p:cNvPr>
          <p:cNvSpPr/>
          <p:nvPr/>
        </p:nvSpPr>
        <p:spPr>
          <a:xfrm>
            <a:off x="975665" y="1017589"/>
            <a:ext cx="323274" cy="311726"/>
          </a:xfrm>
          <a:prstGeom prst="hexagon">
            <a:avLst/>
          </a:prstGeom>
          <a:solidFill>
            <a:srgbClr val="E8E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car parked in front of a building&#10;&#10;Description automatically generated with low confidence">
            <a:extLst>
              <a:ext uri="{FF2B5EF4-FFF2-40B4-BE49-F238E27FC236}">
                <a16:creationId xmlns:a16="http://schemas.microsoft.com/office/drawing/2014/main" id="{4DE28AC3-4D28-1D50-C1DC-ABF9D9CE5768}"/>
              </a:ext>
            </a:extLst>
          </p:cNvPr>
          <p:cNvPicPr>
            <a:picLocks noChangeAspect="1"/>
          </p:cNvPicPr>
          <p:nvPr/>
        </p:nvPicPr>
        <p:blipFill rotWithShape="1">
          <a:blip r:embed="rId2">
            <a:alphaModFix amt="39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r="20348" b="44140"/>
          <a:stretch/>
        </p:blipFill>
        <p:spPr>
          <a:xfrm>
            <a:off x="1440873" y="1846551"/>
            <a:ext cx="10141528" cy="4833757"/>
          </a:xfrm>
          <a:prstGeom prst="rect">
            <a:avLst/>
          </a:prstGeom>
          <a:effectLst>
            <a:softEdge rad="355600"/>
          </a:effectLst>
        </p:spPr>
      </p:pic>
      <p:sp>
        <p:nvSpPr>
          <p:cNvPr id="12" name="TextBox 11">
            <a:extLst>
              <a:ext uri="{FF2B5EF4-FFF2-40B4-BE49-F238E27FC236}">
                <a16:creationId xmlns:a16="http://schemas.microsoft.com/office/drawing/2014/main" id="{F63F5931-7A4E-8AC8-AA41-71CD610F4BED}"/>
              </a:ext>
            </a:extLst>
          </p:cNvPr>
          <p:cNvSpPr txBox="1"/>
          <p:nvPr/>
        </p:nvSpPr>
        <p:spPr>
          <a:xfrm>
            <a:off x="1440873" y="850286"/>
            <a:ext cx="9605818" cy="646331"/>
          </a:xfrm>
          <a:prstGeom prst="rect">
            <a:avLst/>
          </a:prstGeom>
          <a:noFill/>
        </p:spPr>
        <p:txBody>
          <a:bodyPr wrap="square">
            <a:spAutoFit/>
          </a:bodyPr>
          <a:lstStyle/>
          <a:p>
            <a:r>
              <a:rPr lang="en-CA" sz="3600" b="1" dirty="0">
                <a:ea typeface="Times New Roman" panose="02020603050405020304" pitchFamily="18" charset="0"/>
                <a:cs typeface="Times New Roman" panose="02020603050405020304" pitchFamily="18" charset="0"/>
              </a:rPr>
              <a:t>E</a:t>
            </a:r>
            <a:r>
              <a:rPr lang="en-CA" sz="3600" b="1" dirty="0">
                <a:effectLst/>
                <a:ea typeface="Times New Roman" panose="02020603050405020304" pitchFamily="18" charset="0"/>
                <a:cs typeface="Times New Roman" panose="02020603050405020304" pitchFamily="18" charset="0"/>
              </a:rPr>
              <a:t>nhance </a:t>
            </a:r>
            <a:r>
              <a:rPr lang="en-CA" sz="3600" b="1" dirty="0">
                <a:ea typeface="Times New Roman" panose="02020603050405020304" pitchFamily="18" charset="0"/>
                <a:cs typeface="Times New Roman" panose="02020603050405020304" pitchFamily="18" charset="0"/>
              </a:rPr>
              <a:t>C</a:t>
            </a:r>
            <a:r>
              <a:rPr lang="en-CA" sz="3600" b="1" dirty="0">
                <a:effectLst/>
                <a:ea typeface="Times New Roman" panose="02020603050405020304" pitchFamily="18" charset="0"/>
                <a:cs typeface="Times New Roman" panose="02020603050405020304" pitchFamily="18" charset="0"/>
              </a:rPr>
              <a:t>ontinuous </a:t>
            </a:r>
            <a:r>
              <a:rPr lang="en-CA" sz="3600" b="1" dirty="0">
                <a:ea typeface="Times New Roman" panose="02020603050405020304" pitchFamily="18" charset="0"/>
                <a:cs typeface="Times New Roman" panose="02020603050405020304" pitchFamily="18" charset="0"/>
              </a:rPr>
              <a:t>Q</a:t>
            </a:r>
            <a:r>
              <a:rPr lang="en-CA" sz="3600" b="1" dirty="0">
                <a:effectLst/>
                <a:ea typeface="Times New Roman" panose="02020603050405020304" pitchFamily="18" charset="0"/>
                <a:cs typeface="Times New Roman" panose="02020603050405020304" pitchFamily="18" charset="0"/>
              </a:rPr>
              <a:t>uality Improvement </a:t>
            </a:r>
            <a:r>
              <a:rPr lang="en-CA" sz="3600" b="1" dirty="0">
                <a:ea typeface="Times New Roman" panose="02020603050405020304" pitchFamily="18" charset="0"/>
                <a:cs typeface="Times New Roman" panose="02020603050405020304" pitchFamily="18" charset="0"/>
              </a:rPr>
              <a:t>E</a:t>
            </a:r>
            <a:r>
              <a:rPr lang="en-CA" sz="3600" b="1" dirty="0">
                <a:effectLst/>
                <a:ea typeface="Times New Roman" panose="02020603050405020304" pitchFamily="18" charset="0"/>
                <a:cs typeface="Times New Roman" panose="02020603050405020304" pitchFamily="18" charset="0"/>
              </a:rPr>
              <a:t>fforts</a:t>
            </a:r>
            <a:endParaRPr lang="en-CA" sz="3600" dirty="0"/>
          </a:p>
        </p:txBody>
      </p:sp>
      <p:sp>
        <p:nvSpPr>
          <p:cNvPr id="15" name="TextBox 14">
            <a:extLst>
              <a:ext uri="{FF2B5EF4-FFF2-40B4-BE49-F238E27FC236}">
                <a16:creationId xmlns:a16="http://schemas.microsoft.com/office/drawing/2014/main" id="{26EE17E1-6017-1EFA-5697-F9304EEDA429}"/>
              </a:ext>
            </a:extLst>
          </p:cNvPr>
          <p:cNvSpPr txBox="1"/>
          <p:nvPr/>
        </p:nvSpPr>
        <p:spPr>
          <a:xfrm>
            <a:off x="3020291" y="1846551"/>
            <a:ext cx="8026400" cy="3785652"/>
          </a:xfrm>
          <a:prstGeom prst="rect">
            <a:avLst/>
          </a:prstGeom>
          <a:noFill/>
        </p:spPr>
        <p:txBody>
          <a:bodyPr wrap="square" rtlCol="0">
            <a:spAutoFit/>
          </a:bodyPr>
          <a:lstStyle/>
          <a:p>
            <a:r>
              <a:rPr lang="en-US" sz="2400" dirty="0"/>
              <a:t>Ensuring adequate funding for operations and capital upgrades to optimize a financial position to support growth and change. </a:t>
            </a:r>
          </a:p>
          <a:p>
            <a:endParaRPr lang="en-US" sz="2400" dirty="0"/>
          </a:p>
          <a:p>
            <a:r>
              <a:rPr lang="en-US" sz="2400" dirty="0"/>
              <a:t>Research funding opportunities and innovations to implement in the home. Proposing a solutions-oriented approach to senior government officials to manage the increasing complexity of resident care.</a:t>
            </a:r>
          </a:p>
          <a:p>
            <a:endParaRPr lang="en-US" sz="2400" dirty="0"/>
          </a:p>
          <a:p>
            <a:r>
              <a:rPr lang="en-US" sz="2400" dirty="0"/>
              <a:t>Advancing best practices and meeting quality standards by harnessing performance metrics to guide programs. </a:t>
            </a:r>
            <a:endParaRPr lang="en-CA" sz="2400" dirty="0"/>
          </a:p>
        </p:txBody>
      </p:sp>
    </p:spTree>
    <p:extLst>
      <p:ext uri="{BB962C8B-B14F-4D97-AF65-F5344CB8AC3E}">
        <p14:creationId xmlns:p14="http://schemas.microsoft.com/office/powerpoint/2010/main" val="2576387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rgbClr val="6FBE98">
                <a:alpha val="36000"/>
              </a:srgbClr>
            </a:gs>
            <a:gs pos="74000">
              <a:schemeClr val="accent3">
                <a:lumMod val="45000"/>
                <a:lumOff val="55000"/>
              </a:schemeClr>
            </a:gs>
            <a:gs pos="83000">
              <a:schemeClr val="accent3">
                <a:lumMod val="45000"/>
                <a:lumOff val="55000"/>
              </a:schemeClr>
            </a:gs>
            <a:gs pos="100000">
              <a:schemeClr val="accent3">
                <a:lumMod val="30000"/>
                <a:lumOff val="70000"/>
              </a:schemeClr>
            </a:gs>
          </a:gsLst>
          <a:lin ang="10800000" scaled="1"/>
          <a:tileRect/>
        </a:gradFill>
        <a:effectLst/>
      </p:bgPr>
    </p:bg>
    <p:spTree>
      <p:nvGrpSpPr>
        <p:cNvPr id="1" name=""/>
        <p:cNvGrpSpPr/>
        <p:nvPr/>
      </p:nvGrpSpPr>
      <p:grpSpPr>
        <a:xfrm>
          <a:off x="0" y="0"/>
          <a:ext cx="0" cy="0"/>
          <a:chOff x="0" y="0"/>
          <a:chExt cx="0" cy="0"/>
        </a:xfrm>
      </p:grpSpPr>
      <p:pic>
        <p:nvPicPr>
          <p:cNvPr id="4" name="Picture 3" descr="A person sitting on a couch&#10;&#10;Description automatically generated with low confidence">
            <a:extLst>
              <a:ext uri="{FF2B5EF4-FFF2-40B4-BE49-F238E27FC236}">
                <a16:creationId xmlns:a16="http://schemas.microsoft.com/office/drawing/2014/main" id="{0B168A18-52CA-D571-F455-93067C0256DC}"/>
              </a:ext>
            </a:extLst>
          </p:cNvPr>
          <p:cNvPicPr>
            <a:picLocks noChangeAspect="1"/>
          </p:cNvPicPr>
          <p:nvPr/>
        </p:nvPicPr>
        <p:blipFill rotWithShape="1">
          <a:blip r:embed="rId2">
            <a:alphaModFix amt="56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9063" t="463" r="36596" b="22364"/>
          <a:stretch/>
        </p:blipFill>
        <p:spPr>
          <a:xfrm>
            <a:off x="323274" y="3753426"/>
            <a:ext cx="2650836" cy="3075710"/>
          </a:xfrm>
          <a:prstGeom prst="rect">
            <a:avLst/>
          </a:prstGeom>
          <a:effectLst>
            <a:softEdge rad="584200"/>
          </a:effectLst>
        </p:spPr>
      </p:pic>
      <p:sp>
        <p:nvSpPr>
          <p:cNvPr id="6" name="Title 1">
            <a:extLst>
              <a:ext uri="{FF2B5EF4-FFF2-40B4-BE49-F238E27FC236}">
                <a16:creationId xmlns:a16="http://schemas.microsoft.com/office/drawing/2014/main" id="{AF3437F8-C94F-F44E-F58B-DFC27A8F2C07}"/>
              </a:ext>
            </a:extLst>
          </p:cNvPr>
          <p:cNvSpPr txBox="1">
            <a:spLocks/>
          </p:cNvSpPr>
          <p:nvPr/>
        </p:nvSpPr>
        <p:spPr>
          <a:xfrm>
            <a:off x="145473" y="-15211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a:latin typeface="Amasis MT Pro Medium" panose="02040604050005020304" pitchFamily="18" charset="0"/>
              </a:rPr>
              <a:t>Strategic Directions</a:t>
            </a:r>
            <a:endParaRPr lang="en-CA" dirty="0"/>
          </a:p>
        </p:txBody>
      </p:sp>
      <p:sp>
        <p:nvSpPr>
          <p:cNvPr id="7" name="Hexagon 6">
            <a:extLst>
              <a:ext uri="{FF2B5EF4-FFF2-40B4-BE49-F238E27FC236}">
                <a16:creationId xmlns:a16="http://schemas.microsoft.com/office/drawing/2014/main" id="{C2BBDB26-FA6E-DB8A-87BF-32F279EB7A70}"/>
              </a:ext>
            </a:extLst>
          </p:cNvPr>
          <p:cNvSpPr/>
          <p:nvPr/>
        </p:nvSpPr>
        <p:spPr>
          <a:xfrm>
            <a:off x="975665" y="1017589"/>
            <a:ext cx="323274" cy="311726"/>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7871D6FF-2F9E-0A21-B22E-E61587238D21}"/>
              </a:ext>
            </a:extLst>
          </p:cNvPr>
          <p:cNvSpPr txBox="1"/>
          <p:nvPr/>
        </p:nvSpPr>
        <p:spPr>
          <a:xfrm>
            <a:off x="1394692" y="850286"/>
            <a:ext cx="9605818" cy="646331"/>
          </a:xfrm>
          <a:prstGeom prst="rect">
            <a:avLst/>
          </a:prstGeom>
          <a:noFill/>
        </p:spPr>
        <p:txBody>
          <a:bodyPr wrap="square">
            <a:spAutoFit/>
          </a:bodyPr>
          <a:lstStyle/>
          <a:p>
            <a:r>
              <a:rPr lang="en-US" sz="3600" b="1" dirty="0">
                <a:cs typeface="Times New Roman" panose="02020603050405020304" pitchFamily="18" charset="0"/>
              </a:rPr>
              <a:t>O</a:t>
            </a:r>
            <a:r>
              <a:rPr lang="en-CA" sz="3600" b="1" dirty="0">
                <a:cs typeface="Times New Roman" panose="02020603050405020304" pitchFamily="18" charset="0"/>
              </a:rPr>
              <a:t>ptimizing Human Resources</a:t>
            </a:r>
            <a:endParaRPr lang="en-CA" sz="3600" dirty="0"/>
          </a:p>
        </p:txBody>
      </p:sp>
      <p:sp>
        <p:nvSpPr>
          <p:cNvPr id="9" name="TextBox 8">
            <a:extLst>
              <a:ext uri="{FF2B5EF4-FFF2-40B4-BE49-F238E27FC236}">
                <a16:creationId xmlns:a16="http://schemas.microsoft.com/office/drawing/2014/main" id="{59C5CDC6-8C38-5F22-B6DC-7A242D7D8120}"/>
              </a:ext>
            </a:extLst>
          </p:cNvPr>
          <p:cNvSpPr txBox="1"/>
          <p:nvPr/>
        </p:nvSpPr>
        <p:spPr>
          <a:xfrm>
            <a:off x="2974110" y="1781896"/>
            <a:ext cx="8026400" cy="3046988"/>
          </a:xfrm>
          <a:prstGeom prst="rect">
            <a:avLst/>
          </a:prstGeom>
          <a:noFill/>
        </p:spPr>
        <p:txBody>
          <a:bodyPr wrap="square" rtlCol="0">
            <a:spAutoFit/>
          </a:bodyPr>
          <a:lstStyle/>
          <a:p>
            <a:r>
              <a:rPr lang="en-US" sz="2400" dirty="0"/>
              <a:t>Invest in staff development through an enhanced training and development program. </a:t>
            </a:r>
          </a:p>
          <a:p>
            <a:endParaRPr lang="en-US" sz="2400" dirty="0"/>
          </a:p>
          <a:p>
            <a:r>
              <a:rPr lang="en-US" sz="2400" dirty="0"/>
              <a:t>Strive to be the </a:t>
            </a:r>
            <a:r>
              <a:rPr lang="en-US" sz="2400" i="1" dirty="0"/>
              <a:t>Employer of Choice</a:t>
            </a:r>
            <a:r>
              <a:rPr lang="en-US" sz="2400" dirty="0"/>
              <a:t>, by supporting, engaging and enriching the lives of our staff working at Fairhaven.</a:t>
            </a:r>
          </a:p>
          <a:p>
            <a:endParaRPr lang="en-US" sz="2400" dirty="0"/>
          </a:p>
          <a:p>
            <a:r>
              <a:rPr lang="en-US" sz="2400" dirty="0"/>
              <a:t>Observing and responding to the needs and challenges of staff to maintain a safe, supportive and inclusive work environment. </a:t>
            </a:r>
            <a:endParaRPr lang="en-CA" sz="2400" dirty="0"/>
          </a:p>
        </p:txBody>
      </p:sp>
    </p:spTree>
    <p:extLst>
      <p:ext uri="{BB962C8B-B14F-4D97-AF65-F5344CB8AC3E}">
        <p14:creationId xmlns:p14="http://schemas.microsoft.com/office/powerpoint/2010/main" val="224207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chemeClr val="accent2">
                <a:lumMod val="40000"/>
                <a:lumOff val="60000"/>
              </a:schemeClr>
            </a:gs>
            <a:gs pos="74000">
              <a:schemeClr val="bg1"/>
            </a:gs>
            <a:gs pos="83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220B-D452-2A0F-E6E3-6BB7F0861CCD}"/>
              </a:ext>
            </a:extLst>
          </p:cNvPr>
          <p:cNvSpPr>
            <a:spLocks noGrp="1"/>
          </p:cNvSpPr>
          <p:nvPr>
            <p:ph type="title"/>
          </p:nvPr>
        </p:nvSpPr>
        <p:spPr/>
        <p:txBody>
          <a:bodyPr/>
          <a:lstStyle/>
          <a:p>
            <a:r>
              <a:rPr lang="en-US" dirty="0">
                <a:latin typeface="Amasis MT Pro Medium" panose="02040604050005020304" pitchFamily="18" charset="0"/>
              </a:rPr>
              <a:t>Strategic Planning Collaborators and Consultants</a:t>
            </a:r>
            <a:endParaRPr lang="en-CA" dirty="0">
              <a:latin typeface="Amasis MT Pro Medium" panose="02040604050005020304" pitchFamily="18" charset="0"/>
            </a:endParaRPr>
          </a:p>
        </p:txBody>
      </p:sp>
      <p:sp>
        <p:nvSpPr>
          <p:cNvPr id="3" name="Content Placeholder 2">
            <a:extLst>
              <a:ext uri="{FF2B5EF4-FFF2-40B4-BE49-F238E27FC236}">
                <a16:creationId xmlns:a16="http://schemas.microsoft.com/office/drawing/2014/main" id="{4E131DA4-A1ED-415C-9F89-DBFADC075205}"/>
              </a:ext>
            </a:extLst>
          </p:cNvPr>
          <p:cNvSpPr>
            <a:spLocks noGrp="1"/>
          </p:cNvSpPr>
          <p:nvPr>
            <p:ph idx="1"/>
          </p:nvPr>
        </p:nvSpPr>
        <p:spPr>
          <a:xfrm>
            <a:off x="919018" y="2141537"/>
            <a:ext cx="4380345" cy="4351338"/>
          </a:xfrm>
        </p:spPr>
        <p:txBody>
          <a:bodyPr>
            <a:normAutofit fontScale="92500" lnSpcReduction="10000"/>
          </a:bodyPr>
          <a:lstStyle/>
          <a:p>
            <a:pPr marL="0" indent="0" algn="ctr">
              <a:buNone/>
            </a:pPr>
            <a:r>
              <a:rPr lang="en-US" sz="2400" dirty="0"/>
              <a:t>Community Partners</a:t>
            </a:r>
          </a:p>
          <a:p>
            <a:pPr marL="0" indent="0" algn="ctr">
              <a:buNone/>
            </a:pPr>
            <a:r>
              <a:rPr lang="en-US" sz="2400" dirty="0"/>
              <a:t>MOLTC</a:t>
            </a:r>
          </a:p>
          <a:p>
            <a:pPr marL="0" indent="0" algn="ctr">
              <a:buNone/>
            </a:pPr>
            <a:r>
              <a:rPr lang="en-US" sz="2400" dirty="0"/>
              <a:t>Accreditation Canada</a:t>
            </a:r>
          </a:p>
          <a:p>
            <a:pPr marL="0" indent="0" algn="ctr">
              <a:buNone/>
            </a:pPr>
            <a:r>
              <a:rPr lang="en-US" sz="2400" dirty="0"/>
              <a:t>Leadership Team</a:t>
            </a:r>
          </a:p>
          <a:p>
            <a:pPr marL="0" indent="0" algn="ctr">
              <a:buNone/>
            </a:pPr>
            <a:r>
              <a:rPr lang="en-US" sz="2400" dirty="0"/>
              <a:t>Frontline staff</a:t>
            </a:r>
          </a:p>
          <a:p>
            <a:pPr marL="0" indent="0" algn="ctr">
              <a:buNone/>
            </a:pPr>
            <a:r>
              <a:rPr lang="en-US" sz="2400" dirty="0"/>
              <a:t>Interdisciplinary Departments</a:t>
            </a:r>
          </a:p>
          <a:p>
            <a:pPr marL="0" indent="0" algn="ctr">
              <a:buNone/>
            </a:pPr>
            <a:r>
              <a:rPr lang="en-US" sz="2400" dirty="0"/>
              <a:t>Resident Council</a:t>
            </a:r>
          </a:p>
          <a:p>
            <a:pPr marL="0" indent="0" algn="ctr">
              <a:buNone/>
            </a:pPr>
            <a:r>
              <a:rPr lang="en-US" sz="2400" dirty="0"/>
              <a:t>Family Council</a:t>
            </a:r>
          </a:p>
          <a:p>
            <a:pPr marL="0" indent="0" algn="ctr">
              <a:buNone/>
            </a:pPr>
            <a:r>
              <a:rPr lang="en-US" sz="2400" dirty="0"/>
              <a:t>Resident, Family and Staff Satisfaction Surveys</a:t>
            </a:r>
          </a:p>
          <a:p>
            <a:pPr marL="0" indent="0" algn="ctr">
              <a:buNone/>
            </a:pPr>
            <a:r>
              <a:rPr lang="en-US" sz="2400" dirty="0"/>
              <a:t>SWOT Analysis</a:t>
            </a:r>
          </a:p>
          <a:p>
            <a:endParaRPr lang="en-US" dirty="0"/>
          </a:p>
          <a:p>
            <a:endParaRPr lang="en-CA" dirty="0"/>
          </a:p>
        </p:txBody>
      </p:sp>
      <p:sp>
        <p:nvSpPr>
          <p:cNvPr id="4" name="Content Placeholder 2">
            <a:extLst>
              <a:ext uri="{FF2B5EF4-FFF2-40B4-BE49-F238E27FC236}">
                <a16:creationId xmlns:a16="http://schemas.microsoft.com/office/drawing/2014/main" id="{B8907EA0-77FC-D688-608C-4C52C473D4E9}"/>
              </a:ext>
            </a:extLst>
          </p:cNvPr>
          <p:cNvSpPr txBox="1">
            <a:spLocks/>
          </p:cNvSpPr>
          <p:nvPr/>
        </p:nvSpPr>
        <p:spPr>
          <a:xfrm>
            <a:off x="6096000" y="1712047"/>
            <a:ext cx="43803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US" dirty="0"/>
          </a:p>
          <a:p>
            <a:endParaRPr lang="en-US" dirty="0"/>
          </a:p>
          <a:p>
            <a:endParaRPr lang="en-CA" dirty="0"/>
          </a:p>
        </p:txBody>
      </p:sp>
      <p:sp>
        <p:nvSpPr>
          <p:cNvPr id="5" name="Content Placeholder 2">
            <a:extLst>
              <a:ext uri="{FF2B5EF4-FFF2-40B4-BE49-F238E27FC236}">
                <a16:creationId xmlns:a16="http://schemas.microsoft.com/office/drawing/2014/main" id="{BACD19A9-9C11-0017-2FE0-6D7C4280D85A}"/>
              </a:ext>
            </a:extLst>
          </p:cNvPr>
          <p:cNvSpPr txBox="1">
            <a:spLocks/>
          </p:cNvSpPr>
          <p:nvPr/>
        </p:nvSpPr>
        <p:spPr>
          <a:xfrm>
            <a:off x="6892637" y="1687513"/>
            <a:ext cx="438034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200" dirty="0"/>
          </a:p>
          <a:p>
            <a:pPr marL="0" indent="0" algn="ctr">
              <a:buNone/>
            </a:pPr>
            <a:r>
              <a:rPr lang="en-US" sz="2200" u="sng" dirty="0"/>
              <a:t>Committee of Management</a:t>
            </a:r>
          </a:p>
          <a:p>
            <a:pPr marL="0" indent="0" algn="ctr">
              <a:buNone/>
            </a:pPr>
            <a:r>
              <a:rPr lang="en-US" sz="2200" dirty="0"/>
              <a:t>Keith Riel</a:t>
            </a:r>
          </a:p>
          <a:p>
            <a:pPr marL="0" indent="0" algn="ctr">
              <a:buNone/>
            </a:pPr>
            <a:r>
              <a:rPr lang="en-US" sz="2200" dirty="0"/>
              <a:t>Dave Haacke</a:t>
            </a:r>
          </a:p>
          <a:p>
            <a:pPr marL="0" indent="0" algn="ctr">
              <a:buNone/>
            </a:pPr>
            <a:r>
              <a:rPr lang="en-US" sz="2200" dirty="0"/>
              <a:t>Carol Armstrong</a:t>
            </a:r>
          </a:p>
          <a:p>
            <a:pPr marL="0" indent="0" algn="ctr">
              <a:buNone/>
            </a:pPr>
            <a:r>
              <a:rPr lang="en-US" sz="2200" dirty="0"/>
              <a:t>Karl Moher</a:t>
            </a:r>
          </a:p>
          <a:p>
            <a:pPr marL="0" indent="0" algn="ctr">
              <a:buNone/>
            </a:pPr>
            <a:r>
              <a:rPr lang="en-US" sz="2200" dirty="0"/>
              <a:t>Trang (Tia) Nguyen</a:t>
            </a:r>
          </a:p>
          <a:p>
            <a:pPr marL="0" indent="0" algn="ctr">
              <a:buNone/>
            </a:pPr>
            <a:r>
              <a:rPr lang="en-US" sz="2200" dirty="0"/>
              <a:t>Pat Wilford</a:t>
            </a:r>
          </a:p>
          <a:p>
            <a:pPr marL="0" indent="0" algn="ctr">
              <a:buNone/>
            </a:pPr>
            <a:r>
              <a:rPr lang="en-US" sz="2200" dirty="0"/>
              <a:t>John Poch</a:t>
            </a:r>
          </a:p>
          <a:p>
            <a:endParaRPr lang="en-US" dirty="0"/>
          </a:p>
          <a:p>
            <a:endParaRPr lang="en-CA" dirty="0"/>
          </a:p>
        </p:txBody>
      </p:sp>
      <p:pic>
        <p:nvPicPr>
          <p:cNvPr id="7" name="Picture 6" descr="A close-up of a person's hand&#10;&#10;Description automatically generated with medium confidence">
            <a:extLst>
              <a:ext uri="{FF2B5EF4-FFF2-40B4-BE49-F238E27FC236}">
                <a16:creationId xmlns:a16="http://schemas.microsoft.com/office/drawing/2014/main" id="{41F3F250-1074-8E27-8AA6-87ECC118C195}"/>
              </a:ext>
            </a:extLst>
          </p:cNvPr>
          <p:cNvPicPr>
            <a:picLocks noChangeAspect="1"/>
          </p:cNvPicPr>
          <p:nvPr/>
        </p:nvPicPr>
        <p:blipFill>
          <a:blip r:embed="rId2">
            <a:alphaModFix amt="4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49300" y="0"/>
            <a:ext cx="10287000" cy="6858000"/>
          </a:xfrm>
          <a:prstGeom prst="rect">
            <a:avLst/>
          </a:prstGeom>
          <a:effectLst>
            <a:softEdge rad="571500"/>
          </a:effectLst>
        </p:spPr>
      </p:pic>
    </p:spTree>
    <p:extLst>
      <p:ext uri="{BB962C8B-B14F-4D97-AF65-F5344CB8AC3E}">
        <p14:creationId xmlns:p14="http://schemas.microsoft.com/office/powerpoint/2010/main" val="3887931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9848</TotalTime>
  <Words>438</Words>
  <Application>Microsoft Office PowerPoint</Application>
  <PresentationFormat>Widescreen</PresentationFormat>
  <Paragraphs>56</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Amasis MT Pro Medium</vt:lpstr>
      <vt:lpstr>Arial</vt:lpstr>
      <vt:lpstr>Calibri</vt:lpstr>
      <vt:lpstr>Calibri Light</vt:lpstr>
      <vt:lpstr>Office Theme</vt:lpstr>
      <vt:lpstr>PowerPoint Presentation</vt:lpstr>
      <vt:lpstr>Executive Summary</vt:lpstr>
      <vt:lpstr>PowerPoint Presentation</vt:lpstr>
      <vt:lpstr>Strategic Directions</vt:lpstr>
      <vt:lpstr>Strategic Directions</vt:lpstr>
      <vt:lpstr>PowerPoint Presentation</vt:lpstr>
      <vt:lpstr>Strategic Planning Collaborators and Consultants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Lasenby</dc:creator>
  <cp:lastModifiedBy>Melissa Lasenby</cp:lastModifiedBy>
  <cp:revision>9</cp:revision>
  <cp:lastPrinted>2023-04-26T12:37:28Z</cp:lastPrinted>
  <dcterms:created xsi:type="dcterms:W3CDTF">2023-04-19T17:04:13Z</dcterms:created>
  <dcterms:modified xsi:type="dcterms:W3CDTF">2023-04-27T10:03:08Z</dcterms:modified>
</cp:coreProperties>
</file>